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6" r:id="rId2"/>
    <p:sldId id="3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9" r:id="rId24"/>
    <p:sldId id="282" r:id="rId25"/>
    <p:sldId id="373" r:id="rId26"/>
    <p:sldId id="285" r:id="rId27"/>
    <p:sldId id="286" r:id="rId28"/>
    <p:sldId id="287" r:id="rId29"/>
    <p:sldId id="290" r:id="rId30"/>
    <p:sldId id="292" r:id="rId31"/>
    <p:sldId id="293" r:id="rId32"/>
    <p:sldId id="372" r:id="rId33"/>
    <p:sldId id="294" r:id="rId34"/>
    <p:sldId id="295" r:id="rId35"/>
    <p:sldId id="296" r:id="rId36"/>
    <p:sldId id="297" r:id="rId37"/>
    <p:sldId id="298" r:id="rId38"/>
    <p:sldId id="370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40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1" r:id="rId81"/>
    <p:sldId id="342" r:id="rId82"/>
    <p:sldId id="371" r:id="rId83"/>
    <p:sldId id="343" r:id="rId84"/>
    <p:sldId id="344" r:id="rId85"/>
    <p:sldId id="345" r:id="rId86"/>
    <p:sldId id="346" r:id="rId87"/>
    <p:sldId id="368" r:id="rId88"/>
    <p:sldId id="347" r:id="rId89"/>
    <p:sldId id="367" r:id="rId9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76DE972-98F5-4AA9-BC06-BC9BF18C2B6D}">
          <p14:sldIdLst>
            <p14:sldId id="366"/>
            <p14:sldId id="369"/>
          </p14:sldIdLst>
        </p14:section>
        <p14:section name="1. INITIALIZE KUBERNETES" id="{8A9A1939-167D-446C-9DC9-9D0B196E5125}">
          <p14:sldIdLst>
            <p14:sldId id="256"/>
            <p14:sldId id="257"/>
            <p14:sldId id="258"/>
          </p14:sldIdLst>
        </p14:section>
        <p14:section name="2. SET UP TOOLS - KUBECTL" id="{FA033EAA-3E2D-4F3C-8605-E1AFD5BBC2B1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2. SET UP TOOLS - HELM" id="{5B913952-518D-4D27-AB23-0454E2104EB0}">
          <p14:sldIdLst>
            <p14:sldId id="265"/>
            <p14:sldId id="267"/>
            <p14:sldId id="268"/>
            <p14:sldId id="269"/>
            <p14:sldId id="270"/>
          </p14:sldIdLst>
        </p14:section>
        <p14:section name="3. CONFIGURE KUBERNETES DASHBOARD" id="{AA8B99C5-42DD-409C-B2E2-DE6E7395E1E1}">
          <p14:sldIdLst>
            <p14:sldId id="271"/>
            <p14:sldId id="272"/>
            <p14:sldId id="273"/>
            <p14:sldId id="274"/>
          </p14:sldIdLst>
        </p14:section>
        <p14:section name="4. DEPLOY AIRFLOW PODS" id="{CB7267C2-75FC-4B2E-AEE9-3F135C6C6929}">
          <p14:sldIdLst>
            <p14:sldId id="275"/>
            <p14:sldId id="277"/>
            <p14:sldId id="279"/>
            <p14:sldId id="282"/>
            <p14:sldId id="373"/>
            <p14:sldId id="285"/>
            <p14:sldId id="286"/>
            <p14:sldId id="287"/>
            <p14:sldId id="290"/>
            <p14:sldId id="292"/>
            <p14:sldId id="293"/>
          </p14:sldIdLst>
        </p14:section>
        <p14:section name="5. STABLISH LOG PERSISTENCE" id="{7598CD13-9293-4D76-BE1D-C295C73A43FB}">
          <p14:sldIdLst>
            <p14:sldId id="372"/>
            <p14:sldId id="294"/>
            <p14:sldId id="295"/>
            <p14:sldId id="296"/>
            <p14:sldId id="297"/>
            <p14:sldId id="298"/>
            <p14:sldId id="37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40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2"/>
            <p14:sldId id="371"/>
            <p14:sldId id="343"/>
            <p14:sldId id="344"/>
            <p14:sldId id="345"/>
            <p14:sldId id="346"/>
            <p14:sldId id="368"/>
            <p14:sldId id="347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FA8"/>
    <a:srgbClr val="1F4571"/>
    <a:srgbClr val="1DC1EB"/>
    <a:srgbClr val="326CE5"/>
    <a:srgbClr val="FD6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12:05.8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0,'1780'0,"-1758"0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12:09.0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0,'1899'0,"-1880"1,-1 2,0 0,0 1,0 0,0 2,28 12,-28-10,2-1,-1-1,1 0,0-2,25 4,130-8,-115-2,0 2,74 10,-49 0,169-6,-23-1,-188 2,0 3,66 19,-62-14,0 0,1-1,0-3,1-2,71 1,928-10,-1025 1,1-2,-1 0,0-2,28-9,-27 7,1 1,0 1,37-3,456 7,-240 4,1145-3,-1072-31,-260 20,116 1,-171 9,57-10,24-2,817 11,-453 4,1168-2,-1562-4,102-17,-103 9,111-2,207 15,-382-1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33:07.8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6,'82'-1,"96"3,-161 0,0 1,0 1,31 11,-31-8,0-2,1 0,32 4,280-7,-164-4,-87 2,-13 2,0-2,-1-4,1-2,80-19,-98 16,0 2,1 2,0 3,82 5,-24-1,2649-2,-2717 2,56 10,-55-6,52 1,28-8,78 2,-181 1,1 1,0 1,-1 0,17 8,-17-6,1-1,0 0,31 4,311-7,-179-5,204 16,4 0,-224-16,168 6,-232 9,-54-5,54 0,101-9,135 4,-297 2,-1 2,1 1,38 14,-35-9,87 12,-27-12,112 4,619-17,-669-12,-3-1,-34 16,90-4,-198 1,0-2,-1 0,0-1,0-1,0-1,0-1,-1 0,0-2,-1 0,0 0,17-14,-18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8T18:31:47.8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12 181,'-1'0,"1"0,-1-1,1 1,0 0,-1 0,1 0,-1 1,1-1,0 0,-1 0,1 0,-1 0,1 0,0 0,-1 1,1-1,-1 0,1 0,0 0,-1 1,1-1,0 0,0 1,-1-1,1 0,0 0,0 1,-1-1,1 1,0-1,0 0,0 1,-1-1,1 0,0 1,0-1,0 1,0-1,0 1,0-1,0 0,0 1,0-1,0 1,0-1,0 0,0 1,1-1,-1 1,0-1,0 0,0 1,0-1,1 0,-1 1,18 19,-8-15,-1-2,1 0,0 0,0-1,0 0,1 0,12-1,81-2,-55-1,1001 1,-1023-2,1-1,-1-2,-1 0,1-2,-1-1,0 0,-1-2,41-25,-47 25,-6 3,1 0,1 0,-1 2,1 0,28-8,80-19,-90 22,0 1,1 2,0 2,0 1,37-1,2387 9,-2399-1,111 22,-111-14,111 6,-74-18,-40 0,58 5,-43 9,-51-7,0-2,32 2,471-4,-250-2,-248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A86A5-F6F9-A0B1-8F08-6C96DE38D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3B827-AC57-F32C-8212-49533A069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6C938B-5367-0C48-4205-E0E5C199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3061CA-F6A7-64E0-C6CA-4ED7A0B7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E09E6-4CE4-0972-EA41-9638F097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203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6DE41-46E8-52F9-A014-3C36F8F8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FAA4B0-CC4F-F304-C49F-0BE7B1DA0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32FD46-9DA4-45B3-4038-B6C9D961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7F3688-ECCF-DBB5-F01E-BDD50B4C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39B92-BD1A-019E-1A45-0BA6038F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4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ED2905-E3CD-DD95-1303-23BAF1927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4DE627-A71B-B8E7-5109-FA93BE6F7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2AC5F-E5E2-1075-D5F9-33B46F20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4CC8DF-3D3D-B762-4322-9518255F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7E8B05-0197-CD97-DD03-00D225D7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54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A7089-C117-1046-A0D4-D8F58A10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4C6E8-7F47-46E9-2B41-8C147423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63B55-18E0-E8EC-99B7-2A68123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6C1BA-2F05-DF47-B5D5-4193069D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C3BA00-5486-A2B3-B621-D0D595D7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4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3A01A-B4ED-6B9F-80D2-ACCDFD8B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445C63-EB98-200C-23EC-D536FA4F2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E98177-BF46-1BFA-1B80-287640CC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41445-3364-B133-F6BA-CE7FCBE1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2CF1C0-EC09-FACD-EC40-6DF37E73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169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1786C-104E-5A9D-A372-26C27F5B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7114BA-398A-0BA6-5E93-B24DD754D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0277D5-ECEF-9905-9B8D-FC831BAD5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760382-D976-8822-7FD4-1ACF233A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3CE49B-8144-5430-D8DF-BEEAFBF8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F7E50B-75B7-6C9A-9CCC-5B0E6DBB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95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581CF-2EDC-8A34-44F7-4B3302FD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8AAE37-CDB4-D6F2-E03E-11F28769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663700-0545-1D3E-3E2A-0E8972127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0E75F9-7DC6-7B4A-8E03-350D12D0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2D5A526-57FB-E3ED-39DC-5665EAE69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C5E523B-11AC-F25A-171E-ADDF6885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C3C649-8B29-60C6-9C00-29109BF9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641B32-1E42-8A8B-02E5-17E3F498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91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C65B7-C268-955C-3A07-B25B51FB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F68D4A-2676-F4A7-51AE-CBEC0B09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580E9E-9F3A-2F4D-39E8-7265D30D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399579-8A96-2D63-24F9-340496C7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38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BFA9B3-9BEA-0058-EDCB-AD597256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4332E1-14C9-F288-66B8-52F5D563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F70C64-D0B6-FEA3-280B-7A686B0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76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8DFFE-07A0-4152-2662-11F22562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C50CBA-FDF2-1B76-FA36-85D976193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8F8725-0165-FEA6-0F5B-81B03C20C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2B29AB-853C-9CC4-F1DA-82786BAA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34B3FC-01F9-32FC-FDDD-97F8D739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070FFA-2178-EC44-7144-644E52E7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490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34F61-B3C6-6C5C-3D6C-D8B258E1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E687C1-FBE8-B28A-8AFF-D817477F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1F1C24-01AC-5E8D-5E16-C1E11CA71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7DAAB4-9140-237A-C134-32E0DDA7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D6CFEA-DBC0-E155-3811-5EF0A786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1BE551-A10C-DE25-1D10-0A916F92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96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74018B6-45F3-0A89-8E18-B0C07292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8DF5C5-9925-3C68-FA57-3CFB6664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2620AD-B8FF-3AEA-729A-D5DC7346F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9CEE05-4D73-CE71-2513-745B66E43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870109-D02A-2926-B799-716E0F897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88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12" Type="http://schemas.openxmlformats.org/officeDocument/2006/relationships/image" Target="../media/image9.jpe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001/api/v1/namespaces/kubernetes-dashboard/services/https:kubernetes-dashboard:/proxy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3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4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62B688-74F2-8B21-8ADA-7C44AA95E8D7}"/>
              </a:ext>
            </a:extLst>
          </p:cNvPr>
          <p:cNvSpPr txBox="1"/>
          <p:nvPr/>
        </p:nvSpPr>
        <p:spPr>
          <a:xfrm>
            <a:off x="554902" y="281951"/>
            <a:ext cx="111633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Automated BigQuery Transformations with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dbt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, Airflow, Kubernetes, and GitHub Actions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 panose="02000803000000000000" pitchFamily="2" charset="0"/>
              <a:ea typeface="Gentium Book Plus" panose="02000503060000020004" pitchFamily="2" charset="0"/>
              <a:cs typeface="Gentium Book Plus" panose="02000503060000020004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7478CEC-4BE0-394E-3A3E-E30834537825}"/>
              </a:ext>
            </a:extLst>
          </p:cNvPr>
          <p:cNvSpPr/>
          <p:nvPr/>
        </p:nvSpPr>
        <p:spPr>
          <a:xfrm>
            <a:off x="2892775" y="2424673"/>
            <a:ext cx="4084301" cy="3099194"/>
          </a:xfrm>
          <a:prstGeom prst="roundRect">
            <a:avLst/>
          </a:prstGeom>
          <a:noFill/>
          <a:ln w="3175">
            <a:solidFill>
              <a:srgbClr val="099CE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8" name="Gráfico 37" descr="Flechas de cheurón contorno">
            <a:extLst>
              <a:ext uri="{FF2B5EF4-FFF2-40B4-BE49-F238E27FC236}">
                <a16:creationId xmlns:a16="http://schemas.microsoft.com/office/drawing/2014/main" id="{89853939-10FE-95BF-1D30-DDC103263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3838" y="3677070"/>
            <a:ext cx="487944" cy="487944"/>
          </a:xfrm>
          <a:prstGeom prst="rect">
            <a:avLst/>
          </a:prstGeom>
        </p:spPr>
      </p:pic>
      <p:pic>
        <p:nvPicPr>
          <p:cNvPr id="43" name="Gráfico 42" descr="Flechas de cheurón contorno">
            <a:extLst>
              <a:ext uri="{FF2B5EF4-FFF2-40B4-BE49-F238E27FC236}">
                <a16:creationId xmlns:a16="http://schemas.microsoft.com/office/drawing/2014/main" id="{3639B044-481B-707F-F8E9-C82DC832E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574" y="4450304"/>
            <a:ext cx="299504" cy="267698"/>
          </a:xfrm>
          <a:prstGeom prst="rect">
            <a:avLst/>
          </a:prstGeom>
        </p:spPr>
      </p:pic>
      <p:pic>
        <p:nvPicPr>
          <p:cNvPr id="49" name="Gráfico 48" descr="Flechas de cheurón contorno">
            <a:extLst>
              <a:ext uri="{FF2B5EF4-FFF2-40B4-BE49-F238E27FC236}">
                <a16:creationId xmlns:a16="http://schemas.microsoft.com/office/drawing/2014/main" id="{FDD0B9E8-57AB-74F4-DC9D-14FC0BF2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987123" y="4445402"/>
            <a:ext cx="299504" cy="267698"/>
          </a:xfrm>
          <a:prstGeom prst="rect">
            <a:avLst/>
          </a:prstGeom>
        </p:spPr>
      </p:pic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C221715B-20C6-5BE4-0147-5CC4A949AD39}"/>
              </a:ext>
            </a:extLst>
          </p:cNvPr>
          <p:cNvSpPr/>
          <p:nvPr/>
        </p:nvSpPr>
        <p:spPr>
          <a:xfrm>
            <a:off x="11599889" y="6256055"/>
            <a:ext cx="1465180" cy="612115"/>
          </a:xfrm>
          <a:prstGeom prst="roundRect">
            <a:avLst/>
          </a:prstGeom>
          <a:solidFill>
            <a:srgbClr val="DEDEDE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Imagen 53" descr="Icono&#10;&#10;Descripción generada automáticamente">
            <a:extLst>
              <a:ext uri="{FF2B5EF4-FFF2-40B4-BE49-F238E27FC236}">
                <a16:creationId xmlns:a16="http://schemas.microsoft.com/office/drawing/2014/main" id="{D4DD96DF-3081-BA72-F80D-450C32896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254" y="6333415"/>
            <a:ext cx="417416" cy="457393"/>
          </a:xfrm>
          <a:prstGeom prst="rect">
            <a:avLst/>
          </a:prstGeom>
        </p:spPr>
      </p:pic>
      <p:pic>
        <p:nvPicPr>
          <p:cNvPr id="7" name="Picture 2" descr="Relocating an Oracle 18XE Database on a Kubernetes cluster - Ron Ekins' -  Oracle Technology, DevOps and Kubernetes Blog">
            <a:extLst>
              <a:ext uri="{FF2B5EF4-FFF2-40B4-BE49-F238E27FC236}">
                <a16:creationId xmlns:a16="http://schemas.microsoft.com/office/drawing/2014/main" id="{ED74E486-25FE-3FDE-4788-4FB40EA5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18" y="5488783"/>
            <a:ext cx="1254635" cy="10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AC52A05-E682-F1D5-0BA0-8C67FD4AA6DC}"/>
              </a:ext>
            </a:extLst>
          </p:cNvPr>
          <p:cNvSpPr/>
          <p:nvPr/>
        </p:nvSpPr>
        <p:spPr>
          <a:xfrm>
            <a:off x="3111254" y="2614656"/>
            <a:ext cx="3661021" cy="2497388"/>
          </a:xfrm>
          <a:prstGeom prst="roundRect">
            <a:avLst/>
          </a:prstGeom>
          <a:noFill/>
          <a:ln w="3175">
            <a:solidFill>
              <a:srgbClr val="099CE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8" name="Picture 4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353B95D3-0908-371E-AB03-7D21F2E0C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38" b="90000" l="4948" r="44896">
                        <a14:foregroundMark x1="20104" y1="16979" x2="20104" y2="16979"/>
                        <a14:foregroundMark x1="20104" y1="16979" x2="20104" y2="16979"/>
                        <a14:foregroundMark x1="14427" y1="85521" x2="36094" y2="88333"/>
                        <a14:foregroundMark x1="22396" y1="12500" x2="22396" y2="12500"/>
                        <a14:foregroundMark x1="22969" y1="12500" x2="22969" y2="12500"/>
                        <a14:foregroundMark x1="24115" y1="12500" x2="28385" y2="14688"/>
                        <a14:foregroundMark x1="27552" y1="11354" x2="25260" y2="8438"/>
                        <a14:foregroundMark x1="23542" y1="11354" x2="23542" y2="1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70"/>
          <a:stretch/>
        </p:blipFill>
        <p:spPr bwMode="auto">
          <a:xfrm>
            <a:off x="594167" y="3971129"/>
            <a:ext cx="1277986" cy="12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pache Airflow - Wikipedia, la enciclopedia libre">
            <a:extLst>
              <a:ext uri="{FF2B5EF4-FFF2-40B4-BE49-F238E27FC236}">
                <a16:creationId xmlns:a16="http://schemas.microsoft.com/office/drawing/2014/main" id="{8C1577F9-3ECB-651F-D5EE-AD1212ED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225" y="2992045"/>
            <a:ext cx="1634700" cy="63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AEE9FB-61C5-C980-3B4F-BA0145ACE863}"/>
              </a:ext>
            </a:extLst>
          </p:cNvPr>
          <p:cNvSpPr txBox="1"/>
          <p:nvPr/>
        </p:nvSpPr>
        <p:spPr>
          <a:xfrm>
            <a:off x="1888479" y="4713100"/>
            <a:ext cx="95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DAGs</a:t>
            </a:r>
            <a:r>
              <a:rPr lang="es-ES" sz="12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Sync</a:t>
            </a:r>
            <a:endParaRPr lang="es-ES" dirty="0"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6" name="Picture 12" descr="Docker Hub Hack Affects 190K Accounts, with Concerning Consequences |  Threatpost">
            <a:extLst>
              <a:ext uri="{FF2B5EF4-FFF2-40B4-BE49-F238E27FC236}">
                <a16:creationId xmlns:a16="http://schemas.microsoft.com/office/drawing/2014/main" id="{52B2CB75-EA67-BE25-0A67-AED454BE1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89844" l="4578" r="94914">
                        <a14:foregroundMark x1="7935" y1="54688" x2="11292" y2="60547"/>
                        <a14:foregroundMark x1="93388" y1="55469" x2="95015" y2="61621"/>
                        <a14:foregroundMark x1="4578" y1="58691" x2="5392" y2="62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44" r="2203" b="24361"/>
          <a:stretch/>
        </p:blipFill>
        <p:spPr bwMode="auto">
          <a:xfrm>
            <a:off x="4161758" y="936397"/>
            <a:ext cx="1440957" cy="10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0C2C632-D19F-7CA0-7C99-8A109CF22A92}"/>
              </a:ext>
            </a:extLst>
          </p:cNvPr>
          <p:cNvSpPr txBox="1"/>
          <p:nvPr/>
        </p:nvSpPr>
        <p:spPr>
          <a:xfrm>
            <a:off x="4209845" y="1892569"/>
            <a:ext cx="12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1DC1EB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Docker Hub</a:t>
            </a:r>
            <a:endParaRPr lang="es-ES" sz="2000" b="1" dirty="0">
              <a:solidFill>
                <a:srgbClr val="1DC1EB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99B68CE-8712-EFF9-3D0A-90A7763FF369}"/>
              </a:ext>
            </a:extLst>
          </p:cNvPr>
          <p:cNvSpPr>
            <a:spLocks noChangeAspect="1"/>
          </p:cNvSpPr>
          <p:nvPr/>
        </p:nvSpPr>
        <p:spPr>
          <a:xfrm>
            <a:off x="3351579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95" name="Grupo 1094">
            <a:extLst>
              <a:ext uri="{FF2B5EF4-FFF2-40B4-BE49-F238E27FC236}">
                <a16:creationId xmlns:a16="http://schemas.microsoft.com/office/drawing/2014/main" id="{104F4B91-BC0B-8660-D993-DC352C6F763D}"/>
              </a:ext>
            </a:extLst>
          </p:cNvPr>
          <p:cNvGrpSpPr/>
          <p:nvPr/>
        </p:nvGrpSpPr>
        <p:grpSpPr>
          <a:xfrm>
            <a:off x="1443028" y="1227054"/>
            <a:ext cx="1000591" cy="998850"/>
            <a:chOff x="840343" y="2800135"/>
            <a:chExt cx="595639" cy="695989"/>
          </a:xfrm>
        </p:grpSpPr>
        <p:pic>
          <p:nvPicPr>
            <p:cNvPr id="45" name="Picture 14" descr="What is GitHub Actions / Workflows? | by Semih Ünal | Insider Engineering |  Medium">
              <a:extLst>
                <a:ext uri="{FF2B5EF4-FFF2-40B4-BE49-F238E27FC236}">
                  <a16:creationId xmlns:a16="http://schemas.microsoft.com/office/drawing/2014/main" id="{5D459203-842D-E44E-50B7-D49B01A3E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0" r="23565"/>
            <a:stretch/>
          </p:blipFill>
          <p:spPr bwMode="auto">
            <a:xfrm>
              <a:off x="840343" y="2800135"/>
              <a:ext cx="595639" cy="56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58C87C51-8CDE-8FB3-67EA-1B24BD3ED107}"/>
                </a:ext>
              </a:extLst>
            </p:cNvPr>
            <p:cNvSpPr txBox="1"/>
            <p:nvPr/>
          </p:nvSpPr>
          <p:spPr>
            <a:xfrm>
              <a:off x="975835" y="3303114"/>
              <a:ext cx="459455" cy="19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Actions</a:t>
              </a:r>
              <a:endParaRPr lang="es-ES" b="1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097" name="Grupo 1096">
            <a:extLst>
              <a:ext uri="{FF2B5EF4-FFF2-40B4-BE49-F238E27FC236}">
                <a16:creationId xmlns:a16="http://schemas.microsoft.com/office/drawing/2014/main" id="{FC806CDF-3DF6-2ACF-FD8C-ED386BA79408}"/>
              </a:ext>
            </a:extLst>
          </p:cNvPr>
          <p:cNvGrpSpPr/>
          <p:nvPr/>
        </p:nvGrpSpPr>
        <p:grpSpPr>
          <a:xfrm>
            <a:off x="1551912" y="2434691"/>
            <a:ext cx="815315" cy="575327"/>
            <a:chOff x="1784762" y="2577046"/>
            <a:chExt cx="815315" cy="575327"/>
          </a:xfrm>
        </p:grpSpPr>
        <p:pic>
          <p:nvPicPr>
            <p:cNvPr id="61" name="Picture 16" descr="El Mehdi EL WAFI on LinkedIn: What is Dockerfile?">
              <a:extLst>
                <a:ext uri="{FF2B5EF4-FFF2-40B4-BE49-F238E27FC236}">
                  <a16:creationId xmlns:a16="http://schemas.microsoft.com/office/drawing/2014/main" id="{019FF8FC-D42C-2409-B4FD-012D058D7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972" y="2577046"/>
              <a:ext cx="275326" cy="35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" name="CuadroTexto 1026">
              <a:extLst>
                <a:ext uri="{FF2B5EF4-FFF2-40B4-BE49-F238E27FC236}">
                  <a16:creationId xmlns:a16="http://schemas.microsoft.com/office/drawing/2014/main" id="{4E46B1F5-9A0D-8E8C-AFDA-008F2A25AE21}"/>
                </a:ext>
              </a:extLst>
            </p:cNvPr>
            <p:cNvSpPr txBox="1"/>
            <p:nvPr/>
          </p:nvSpPr>
          <p:spPr>
            <a:xfrm>
              <a:off x="1784762" y="2898457"/>
              <a:ext cx="8153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Dockerfile</a:t>
              </a:r>
              <a:endParaRPr lang="es-ES" sz="14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pic>
        <p:nvPicPr>
          <p:cNvPr id="1041" name="Gráfico 1040" descr="Flechas de cheurón contorno">
            <a:extLst>
              <a:ext uri="{FF2B5EF4-FFF2-40B4-BE49-F238E27FC236}">
                <a16:creationId xmlns:a16="http://schemas.microsoft.com/office/drawing/2014/main" id="{E3C5DA34-D7C2-C52B-9585-1D3E7ABF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079758" y="2368474"/>
            <a:ext cx="299504" cy="267698"/>
          </a:xfrm>
          <a:prstGeom prst="rect">
            <a:avLst/>
          </a:prstGeom>
        </p:spPr>
      </p:pic>
      <p:pic>
        <p:nvPicPr>
          <p:cNvPr id="1073" name="Gráfico 1072" descr="Flechas de cheurón contorno">
            <a:extLst>
              <a:ext uri="{FF2B5EF4-FFF2-40B4-BE49-F238E27FC236}">
                <a16:creationId xmlns:a16="http://schemas.microsoft.com/office/drawing/2014/main" id="{C670400C-F06B-6314-9045-2815A643D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493525" y="2759269"/>
            <a:ext cx="299504" cy="267698"/>
          </a:xfrm>
          <a:prstGeom prst="rect">
            <a:avLst/>
          </a:prstGeom>
        </p:spPr>
      </p:pic>
      <p:pic>
        <p:nvPicPr>
          <p:cNvPr id="1074" name="Gráfico 1073" descr="Flechas de cheurón contorno">
            <a:extLst>
              <a:ext uri="{FF2B5EF4-FFF2-40B4-BE49-F238E27FC236}">
                <a16:creationId xmlns:a16="http://schemas.microsoft.com/office/drawing/2014/main" id="{C1118698-2818-2BA4-E059-C0A89CA48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289206" y="2559311"/>
            <a:ext cx="299504" cy="267698"/>
          </a:xfrm>
          <a:prstGeom prst="rect">
            <a:avLst/>
          </a:prstGeom>
        </p:spPr>
      </p:pic>
      <p:pic>
        <p:nvPicPr>
          <p:cNvPr id="1080" name="Gráfico 1079" descr="Flechas de cheurón contorno">
            <a:extLst>
              <a:ext uri="{FF2B5EF4-FFF2-40B4-BE49-F238E27FC236}">
                <a16:creationId xmlns:a16="http://schemas.microsoft.com/office/drawing/2014/main" id="{4E30AC91-5113-02B6-FB19-B26A0C16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9570" y="1724232"/>
            <a:ext cx="189983" cy="189983"/>
          </a:xfrm>
          <a:prstGeom prst="rect">
            <a:avLst/>
          </a:prstGeom>
        </p:spPr>
      </p:pic>
      <p:pic>
        <p:nvPicPr>
          <p:cNvPr id="1081" name="Gráfico 1080" descr="Flechas de cheurón contorno">
            <a:extLst>
              <a:ext uri="{FF2B5EF4-FFF2-40B4-BE49-F238E27FC236}">
                <a16:creationId xmlns:a16="http://schemas.microsoft.com/office/drawing/2014/main" id="{C94A7D2D-B70D-FBA0-B183-623CB805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551" y="1724232"/>
            <a:ext cx="189983" cy="189983"/>
          </a:xfrm>
          <a:prstGeom prst="rect">
            <a:avLst/>
          </a:prstGeom>
        </p:spPr>
      </p:pic>
      <p:pic>
        <p:nvPicPr>
          <p:cNvPr id="1082" name="Gráfico 1081" descr="Flechas de cheurón contorno">
            <a:extLst>
              <a:ext uri="{FF2B5EF4-FFF2-40B4-BE49-F238E27FC236}">
                <a16:creationId xmlns:a16="http://schemas.microsoft.com/office/drawing/2014/main" id="{71EF5225-46A3-7837-22F9-33A1584B9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7479" y="1724232"/>
            <a:ext cx="189983" cy="189983"/>
          </a:xfrm>
          <a:prstGeom prst="rect">
            <a:avLst/>
          </a:prstGeom>
        </p:spPr>
      </p:pic>
      <p:pic>
        <p:nvPicPr>
          <p:cNvPr id="1085" name="Gráfico 1084" descr="Flechas de cheurón contorno">
            <a:extLst>
              <a:ext uri="{FF2B5EF4-FFF2-40B4-BE49-F238E27FC236}">
                <a16:creationId xmlns:a16="http://schemas.microsoft.com/office/drawing/2014/main" id="{BB66A3F1-57CE-4159-FFA4-DECDF435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53168" y="1989112"/>
            <a:ext cx="189983" cy="189983"/>
          </a:xfrm>
          <a:prstGeom prst="rect">
            <a:avLst/>
          </a:prstGeom>
        </p:spPr>
      </p:pic>
      <p:pic>
        <p:nvPicPr>
          <p:cNvPr id="1087" name="Gráfico 1086" descr="Flechas de cheurón contorno">
            <a:extLst>
              <a:ext uri="{FF2B5EF4-FFF2-40B4-BE49-F238E27FC236}">
                <a16:creationId xmlns:a16="http://schemas.microsoft.com/office/drawing/2014/main" id="{C5A36968-C2E4-46A0-854F-C4C6552B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28317" y="2727949"/>
            <a:ext cx="189983" cy="189983"/>
          </a:xfrm>
          <a:prstGeom prst="rect">
            <a:avLst/>
          </a:prstGeom>
        </p:spPr>
      </p:pic>
      <p:pic>
        <p:nvPicPr>
          <p:cNvPr id="1088" name="Picture 18" descr="Dbt Logo PNG vector in SVG, PDF, AI, CDR format">
            <a:extLst>
              <a:ext uri="{FF2B5EF4-FFF2-40B4-BE49-F238E27FC236}">
                <a16:creationId xmlns:a16="http://schemas.microsoft.com/office/drawing/2014/main" id="{19FF8514-6CF3-5299-3D1F-C8EAA6BBA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1385" b="69231" l="10393" r="88568">
                        <a14:foregroundMark x1="13626" y1="35692" x2="17436" y2="44462"/>
                        <a14:foregroundMark x1="17436" y1="44462" x2="18014" y2="44923"/>
                        <a14:foregroundMark x1="38106" y1="32923" x2="34642" y2="32000"/>
                        <a14:foregroundMark x1="34642" y1="66308" x2="37760" y2="68308"/>
                        <a14:foregroundMark x1="14665" y1="60308" x2="12818" y2="69231"/>
                        <a14:foregroundMark x1="13510" y1="35846" x2="11894" y2="34462"/>
                        <a14:foregroundMark x1="11085" y1="64769" x2="11432" y2="64462"/>
                        <a14:foregroundMark x1="14203" y1="31538" x2="14203" y2="32769"/>
                        <a14:foregroundMark x1="36028" y1="31538" x2="36490" y2="31538"/>
                        <a14:foregroundMark x1="10508" y1="34769" x2="10508" y2="34769"/>
                        <a14:foregroundMark x1="59238" y1="41231" x2="60046" y2="54000"/>
                        <a14:foregroundMark x1="59007" y1="52000" x2="59007" y2="52000"/>
                        <a14:foregroundMark x1="59007" y1="52000" x2="59007" y2="52000"/>
                        <a14:foregroundMark x1="51501" y1="47692" x2="48730" y2="55077"/>
                        <a14:foregroundMark x1="59353" y1="51077" x2="59353" y2="60615"/>
                        <a14:foregroundMark x1="47691" y1="55077" x2="52194" y2="62308"/>
                        <a14:foregroundMark x1="52194" y1="62308" x2="53233" y2="62154"/>
                        <a14:foregroundMark x1="53349" y1="60308" x2="58199" y2="58154"/>
                        <a14:foregroundMark x1="58430" y1="49846" x2="59238" y2="40462"/>
                        <a14:foregroundMark x1="65935" y1="41077" x2="65935" y2="60462"/>
                        <a14:foregroundMark x1="69169" y1="47692" x2="75866" y2="46308"/>
                        <a14:foregroundMark x1="75866" y1="46308" x2="75982" y2="55077"/>
                        <a14:foregroundMark x1="75982" y1="55077" x2="71132" y2="61231"/>
                        <a14:foregroundMark x1="71132" y1="61231" x2="69630" y2="60615"/>
                        <a14:foregroundMark x1="86143" y1="46769" x2="80947" y2="47077"/>
                        <a14:foregroundMark x1="80947" y1="46769" x2="81178" y2="46308"/>
                        <a14:foregroundMark x1="88568" y1="63077" x2="88568" y2="6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1" t="29408" r="10304" b="30223"/>
          <a:stretch/>
        </p:blipFill>
        <p:spPr bwMode="auto">
          <a:xfrm>
            <a:off x="5230823" y="3874701"/>
            <a:ext cx="1181963" cy="4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9" name="Elipse 1088">
            <a:extLst>
              <a:ext uri="{FF2B5EF4-FFF2-40B4-BE49-F238E27FC236}">
                <a16:creationId xmlns:a16="http://schemas.microsoft.com/office/drawing/2014/main" id="{C378FF6B-BEA3-FD22-9DF2-1251835C2FBD}"/>
              </a:ext>
            </a:extLst>
          </p:cNvPr>
          <p:cNvSpPr>
            <a:spLocks noChangeAspect="1"/>
          </p:cNvSpPr>
          <p:nvPr/>
        </p:nvSpPr>
        <p:spPr>
          <a:xfrm>
            <a:off x="5602715" y="4541637"/>
            <a:ext cx="179438" cy="179438"/>
          </a:xfrm>
          <a:prstGeom prst="ellipse">
            <a:avLst/>
          </a:prstGeom>
          <a:solidFill>
            <a:srgbClr val="FD694A"/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0" name="CuadroTexto 1089">
            <a:extLst>
              <a:ext uri="{FF2B5EF4-FFF2-40B4-BE49-F238E27FC236}">
                <a16:creationId xmlns:a16="http://schemas.microsoft.com/office/drawing/2014/main" id="{B1F1FD23-D543-6099-4EC5-D24D5B962C4F}"/>
              </a:ext>
            </a:extLst>
          </p:cNvPr>
          <p:cNvSpPr txBox="1"/>
          <p:nvPr/>
        </p:nvSpPr>
        <p:spPr>
          <a:xfrm>
            <a:off x="4699841" y="5163527"/>
            <a:ext cx="721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>
                <a:solidFill>
                  <a:srgbClr val="326CE5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Node</a:t>
            </a:r>
            <a:r>
              <a:rPr lang="es-ES" sz="1200" b="1" dirty="0">
                <a:solidFill>
                  <a:srgbClr val="326CE5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1</a:t>
            </a:r>
            <a:endParaRPr lang="es-ES" b="1" dirty="0">
              <a:solidFill>
                <a:srgbClr val="326CE5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096" name="Grupo 1095">
            <a:extLst>
              <a:ext uri="{FF2B5EF4-FFF2-40B4-BE49-F238E27FC236}">
                <a16:creationId xmlns:a16="http://schemas.microsoft.com/office/drawing/2014/main" id="{15E3A12A-39E5-E86E-2D8E-F12CA16835B2}"/>
              </a:ext>
            </a:extLst>
          </p:cNvPr>
          <p:cNvGrpSpPr/>
          <p:nvPr/>
        </p:nvGrpSpPr>
        <p:grpSpPr>
          <a:xfrm>
            <a:off x="1860753" y="3129452"/>
            <a:ext cx="1039611" cy="358238"/>
            <a:chOff x="1767035" y="3391083"/>
            <a:chExt cx="875478" cy="276999"/>
          </a:xfrm>
        </p:grpSpPr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6D1F03E2-39DC-C533-2747-3CA1650A7D99}"/>
                </a:ext>
              </a:extLst>
            </p:cNvPr>
            <p:cNvSpPr txBox="1"/>
            <p:nvPr/>
          </p:nvSpPr>
          <p:spPr>
            <a:xfrm>
              <a:off x="1973716" y="3391524"/>
              <a:ext cx="668797" cy="21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update</a:t>
              </a:r>
              <a:endParaRPr lang="es-ES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1094" name="Picture 18" descr="Dbt Logo PNG vector in SVG, PDF, AI, CDR format">
              <a:extLst>
                <a:ext uri="{FF2B5EF4-FFF2-40B4-BE49-F238E27FC236}">
                  <a16:creationId xmlns:a16="http://schemas.microsoft.com/office/drawing/2014/main" id="{B893B8DB-7DB4-8416-627A-B7405E3BC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1385" b="69231" l="10393" r="88568">
                          <a14:foregroundMark x1="13626" y1="35692" x2="17436" y2="44462"/>
                          <a14:foregroundMark x1="17436" y1="44462" x2="18014" y2="44923"/>
                          <a14:foregroundMark x1="38106" y1="32923" x2="34642" y2="32000"/>
                          <a14:foregroundMark x1="34642" y1="66308" x2="37760" y2="68308"/>
                          <a14:foregroundMark x1="14665" y1="60308" x2="12818" y2="69231"/>
                          <a14:foregroundMark x1="13510" y1="35846" x2="11894" y2="34462"/>
                          <a14:foregroundMark x1="11085" y1="64769" x2="11432" y2="64462"/>
                          <a14:foregroundMark x1="14203" y1="31538" x2="14203" y2="32769"/>
                          <a14:foregroundMark x1="36028" y1="31538" x2="36490" y2="31538"/>
                          <a14:foregroundMark x1="10508" y1="34769" x2="10508" y2="34769"/>
                          <a14:foregroundMark x1="59238" y1="41231" x2="60046" y2="54000"/>
                          <a14:foregroundMark x1="59007" y1="52000" x2="59007" y2="52000"/>
                          <a14:foregroundMark x1="59007" y1="52000" x2="59007" y2="52000"/>
                          <a14:foregroundMark x1="51501" y1="47692" x2="48730" y2="55077"/>
                          <a14:foregroundMark x1="59353" y1="51077" x2="59353" y2="60615"/>
                          <a14:foregroundMark x1="47691" y1="55077" x2="52194" y2="62308"/>
                          <a14:foregroundMark x1="52194" y1="62308" x2="53233" y2="62154"/>
                          <a14:foregroundMark x1="53349" y1="60308" x2="58199" y2="58154"/>
                          <a14:foregroundMark x1="58430" y1="49846" x2="59238" y2="40462"/>
                          <a14:foregroundMark x1="65935" y1="41077" x2="65935" y2="60462"/>
                          <a14:foregroundMark x1="69169" y1="47692" x2="75866" y2="46308"/>
                          <a14:foregroundMark x1="75866" y1="46308" x2="75982" y2="55077"/>
                          <a14:foregroundMark x1="75982" y1="55077" x2="71132" y2="61231"/>
                          <a14:foregroundMark x1="71132" y1="61231" x2="69630" y2="60615"/>
                          <a14:foregroundMark x1="86143" y1="46769" x2="80947" y2="47077"/>
                          <a14:foregroundMark x1="80947" y1="46769" x2="81178" y2="46308"/>
                          <a14:foregroundMark x1="88568" y1="63077" x2="88568" y2="630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1" t="29409" r="57622" b="31847"/>
            <a:stretch/>
          </p:blipFill>
          <p:spPr bwMode="auto">
            <a:xfrm>
              <a:off x="1767035" y="3391083"/>
              <a:ext cx="30782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9" name="CuadroTexto 1098">
            <a:extLst>
              <a:ext uri="{FF2B5EF4-FFF2-40B4-BE49-F238E27FC236}">
                <a16:creationId xmlns:a16="http://schemas.microsoft.com/office/drawing/2014/main" id="{D5910B51-27B2-3D21-6FC7-A5E43CD90A90}"/>
              </a:ext>
            </a:extLst>
          </p:cNvPr>
          <p:cNvSpPr txBox="1"/>
          <p:nvPr/>
        </p:nvSpPr>
        <p:spPr>
          <a:xfrm>
            <a:off x="6665775" y="2215433"/>
            <a:ext cx="1977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1F4571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KubernetesPodOperator</a:t>
            </a:r>
            <a:endParaRPr lang="es-ES" b="1" dirty="0">
              <a:solidFill>
                <a:srgbClr val="1F4571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100" name="Picture 26" descr="Google bigquery logo - Iconos Social Media y Logos">
            <a:extLst>
              <a:ext uri="{FF2B5EF4-FFF2-40B4-BE49-F238E27FC236}">
                <a16:creationId xmlns:a16="http://schemas.microsoft.com/office/drawing/2014/main" id="{774ED8E1-F9FA-2A9D-2B3B-70D95A43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89" y="2940721"/>
            <a:ext cx="3424549" cy="17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Gráfico 1085" descr="Flechas de cheurón contorno">
            <a:extLst>
              <a:ext uri="{FF2B5EF4-FFF2-40B4-BE49-F238E27FC236}">
                <a16:creationId xmlns:a16="http://schemas.microsoft.com/office/drawing/2014/main" id="{CB233753-9317-3CE6-61A5-F1DD2901F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36244" y="2346497"/>
            <a:ext cx="189983" cy="189983"/>
          </a:xfrm>
          <a:prstGeom prst="rect">
            <a:avLst/>
          </a:prstGeom>
        </p:spPr>
      </p:pic>
      <p:pic>
        <p:nvPicPr>
          <p:cNvPr id="15" name="Picture 10" descr="Crane Generic Blue icon">
            <a:extLst>
              <a:ext uri="{FF2B5EF4-FFF2-40B4-BE49-F238E27FC236}">
                <a16:creationId xmlns:a16="http://schemas.microsoft.com/office/drawing/2014/main" id="{FF590330-0343-8A4A-A49C-4BA60E5F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8019" y="2194218"/>
            <a:ext cx="1510036" cy="15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4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8867C235-68D2-1460-1797-CDD5EFA56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38" b="90000" l="4948" r="44896">
                        <a14:foregroundMark x1="20104" y1="16979" x2="20104" y2="16979"/>
                        <a14:foregroundMark x1="20104" y1="16979" x2="20104" y2="16979"/>
                        <a14:foregroundMark x1="14427" y1="85521" x2="36094" y2="88333"/>
                        <a14:foregroundMark x1="22396" y1="12500" x2="22396" y2="12500"/>
                        <a14:foregroundMark x1="22969" y1="12500" x2="22969" y2="12500"/>
                        <a14:foregroundMark x1="24115" y1="12500" x2="28385" y2="14688"/>
                        <a14:foregroundMark x1="27552" y1="11354" x2="25260" y2="8438"/>
                        <a14:foregroundMark x1="23542" y1="11354" x2="23542" y2="1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70"/>
          <a:stretch/>
        </p:blipFill>
        <p:spPr bwMode="auto">
          <a:xfrm>
            <a:off x="899810" y="1336091"/>
            <a:ext cx="652102" cy="65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Imagen 110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F0F0A294-F1EC-E457-8EFF-DB7DB8EA74C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9" r="77901" b="28162"/>
          <a:stretch/>
        </p:blipFill>
        <p:spPr>
          <a:xfrm>
            <a:off x="3201971" y="3908507"/>
            <a:ext cx="393347" cy="364456"/>
          </a:xfrm>
          <a:prstGeom prst="rect">
            <a:avLst/>
          </a:prstGeom>
        </p:spPr>
      </p:pic>
      <p:sp>
        <p:nvSpPr>
          <p:cNvPr id="1104" name="Elipse 1103">
            <a:extLst>
              <a:ext uri="{FF2B5EF4-FFF2-40B4-BE49-F238E27FC236}">
                <a16:creationId xmlns:a16="http://schemas.microsoft.com/office/drawing/2014/main" id="{E70D1985-C089-6516-3A88-EFC7566E0A71}"/>
              </a:ext>
            </a:extLst>
          </p:cNvPr>
          <p:cNvSpPr>
            <a:spLocks noChangeAspect="1"/>
          </p:cNvSpPr>
          <p:nvPr/>
        </p:nvSpPr>
        <p:spPr>
          <a:xfrm>
            <a:off x="3622146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5" name="Elipse 1104">
            <a:extLst>
              <a:ext uri="{FF2B5EF4-FFF2-40B4-BE49-F238E27FC236}">
                <a16:creationId xmlns:a16="http://schemas.microsoft.com/office/drawing/2014/main" id="{5E932E6F-EB40-9F6B-514F-94AC0FADB649}"/>
              </a:ext>
            </a:extLst>
          </p:cNvPr>
          <p:cNvSpPr>
            <a:spLocks noChangeAspect="1"/>
          </p:cNvSpPr>
          <p:nvPr/>
        </p:nvSpPr>
        <p:spPr>
          <a:xfrm>
            <a:off x="3865424" y="3971129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6" name="Elipse 1105">
            <a:extLst>
              <a:ext uri="{FF2B5EF4-FFF2-40B4-BE49-F238E27FC236}">
                <a16:creationId xmlns:a16="http://schemas.microsoft.com/office/drawing/2014/main" id="{679E3244-BC4A-A98B-5841-95BDC98D7172}"/>
              </a:ext>
            </a:extLst>
          </p:cNvPr>
          <p:cNvSpPr>
            <a:spLocks noChangeAspect="1"/>
          </p:cNvSpPr>
          <p:nvPr/>
        </p:nvSpPr>
        <p:spPr>
          <a:xfrm>
            <a:off x="3620825" y="3971129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7" name="Elipse 1106">
            <a:extLst>
              <a:ext uri="{FF2B5EF4-FFF2-40B4-BE49-F238E27FC236}">
                <a16:creationId xmlns:a16="http://schemas.microsoft.com/office/drawing/2014/main" id="{6884A6E6-F0E2-2100-A096-2B998E750E33}"/>
              </a:ext>
            </a:extLst>
          </p:cNvPr>
          <p:cNvSpPr>
            <a:spLocks noChangeAspect="1"/>
          </p:cNvSpPr>
          <p:nvPr/>
        </p:nvSpPr>
        <p:spPr>
          <a:xfrm>
            <a:off x="3866745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08" name="Gráfico 1107" descr="Flechas de cheurón contorno">
            <a:extLst>
              <a:ext uri="{FF2B5EF4-FFF2-40B4-BE49-F238E27FC236}">
                <a16:creationId xmlns:a16="http://schemas.microsoft.com/office/drawing/2014/main" id="{353D87DD-5E02-1714-0C00-58D65B1B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55876">
            <a:off x="4839322" y="3606972"/>
            <a:ext cx="210307" cy="210307"/>
          </a:xfrm>
          <a:prstGeom prst="rect">
            <a:avLst/>
          </a:prstGeom>
        </p:spPr>
      </p:pic>
      <p:pic>
        <p:nvPicPr>
          <p:cNvPr id="1109" name="Gráfico 1108" descr="Flechas de cheurón contorno">
            <a:extLst>
              <a:ext uri="{FF2B5EF4-FFF2-40B4-BE49-F238E27FC236}">
                <a16:creationId xmlns:a16="http://schemas.microsoft.com/office/drawing/2014/main" id="{8688E2B1-90C4-B933-E067-5A7A4F0F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22749" y="3537672"/>
            <a:ext cx="189983" cy="18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8308-DE20-EA5C-1F19-705F4B168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AC7DA5-90C8-A58A-56CD-5EAA1049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31" y="2955651"/>
            <a:ext cx="8344329" cy="37276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DE258D-D626-B170-7FB4-5A6348C45296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7770CC-6819-F536-1A93-F92402B6DB91}"/>
              </a:ext>
            </a:extLst>
          </p:cNvPr>
          <p:cNvSpPr txBox="1"/>
          <p:nvPr/>
        </p:nvSpPr>
        <p:spPr>
          <a:xfrm>
            <a:off x="650594" y="767790"/>
            <a:ext cx="8731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As </a:t>
            </a:r>
            <a:r>
              <a:rPr lang="es-ES" sz="1600" dirty="0" err="1">
                <a:latin typeface="Montserrat" pitchFamily="2" charset="0"/>
              </a:rPr>
              <a:t>admin</a:t>
            </a:r>
            <a:r>
              <a:rPr lang="es-ES" sz="1600" dirty="0">
                <a:latin typeface="Montserrat" pitchFamily="2" charset="0"/>
              </a:rPr>
              <a:t> in </a:t>
            </a:r>
            <a:r>
              <a:rPr lang="es-ES" sz="1600" dirty="0" err="1">
                <a:latin typeface="Montserrat" pitchFamily="2" charset="0"/>
              </a:rPr>
              <a:t>powershell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user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r>
              <a:rPr lang="es-ES" sz="1600" dirty="0">
                <a:latin typeface="Montserrat" pitchFamily="2" charset="0"/>
              </a:rPr>
              <a:t> “.</a:t>
            </a:r>
            <a:r>
              <a:rPr lang="es-ES" sz="1600" dirty="0" err="1">
                <a:latin typeface="Montserrat" pitchFamily="2" charset="0"/>
              </a:rPr>
              <a:t>kube</a:t>
            </a:r>
            <a:r>
              <a:rPr lang="es-ES" sz="1600" dirty="0">
                <a:latin typeface="Montserrat" pitchFamily="2" charset="0"/>
              </a:rPr>
              <a:t>” (</a:t>
            </a:r>
            <a:r>
              <a:rPr lang="es-ES" sz="1600" dirty="0" err="1">
                <a:latin typeface="Montserrat" pitchFamily="2" charset="0"/>
              </a:rPr>
              <a:t>if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exist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already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mkdir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kube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cd .</a:t>
            </a:r>
            <a:r>
              <a:rPr lang="es-ES" sz="1600" dirty="0" err="1">
                <a:latin typeface="Montserrat" pitchFamily="2" charset="0"/>
              </a:rPr>
              <a:t>kube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New-</a:t>
            </a:r>
            <a:r>
              <a:rPr lang="es-ES" sz="1600" dirty="0" err="1">
                <a:latin typeface="Montserrat" pitchFamily="2" charset="0"/>
              </a:rPr>
              <a:t>Item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config</a:t>
            </a:r>
            <a:r>
              <a:rPr lang="es-ES" sz="1600" dirty="0">
                <a:latin typeface="Montserrat" pitchFamily="2" charset="0"/>
              </a:rPr>
              <a:t> –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0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15625-B83B-B809-1EA3-E63C2AFF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37B96A-3AB1-8230-BC52-E6CB8804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90" y="2555355"/>
            <a:ext cx="7082154" cy="41613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2191E9-F36D-21B4-B176-B97AB747952B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66358-5628-4DA9-CA54-46132DCE1E07}"/>
              </a:ext>
            </a:extLst>
          </p:cNvPr>
          <p:cNvSpPr txBox="1"/>
          <p:nvPr/>
        </p:nvSpPr>
        <p:spPr>
          <a:xfrm>
            <a:off x="650594" y="767790"/>
            <a:ext cx="873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Further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debug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diagnose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problems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dump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6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6B441-4F87-0D09-4AF2-141B3B759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ED540A-8003-FBCE-F8E9-1CDE59F5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0" y="2613661"/>
            <a:ext cx="5509413" cy="2738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29A1D2B-7A1A-D8FA-D2F8-01130091497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715868-1FB3-D313-5875-B458B220CD22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u="sng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better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according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OS and </a:t>
            </a:r>
            <a:r>
              <a:rPr lang="es-ES" sz="1600" dirty="0" err="1">
                <a:latin typeface="Montserrat" pitchFamily="2" charset="0"/>
              </a:rPr>
              <a:t>preferences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performed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Windows </a:t>
            </a:r>
            <a:r>
              <a:rPr lang="es-ES" sz="1600" b="1" dirty="0" err="1">
                <a:latin typeface="Montserrat" pitchFamily="2" charset="0"/>
              </a:rPr>
              <a:t>installation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with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chocolatey</a:t>
            </a:r>
            <a:endParaRPr lang="es-ES" sz="1600" b="1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C8F4D5-A446-5CDF-BB6B-926AA976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750" y="2613662"/>
            <a:ext cx="6121223" cy="273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572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3A76A-928F-E9FC-4487-E80146AB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C284CF-BCB2-539B-E2E8-57BDA445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05" y="2865828"/>
            <a:ext cx="6916046" cy="302290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3D0E5F-AFE2-E5BF-F590-FA8480DAD57F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C9B29D-FFAF-ED80-8EFD-03CD04A710AB}"/>
              </a:ext>
            </a:extLst>
          </p:cNvPr>
          <p:cNvSpPr txBox="1"/>
          <p:nvPr/>
        </p:nvSpPr>
        <p:spPr>
          <a:xfrm>
            <a:off x="650594" y="767790"/>
            <a:ext cx="873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u="sng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better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according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OS and </a:t>
            </a:r>
            <a:r>
              <a:rPr lang="es-ES" sz="1600" dirty="0" err="1">
                <a:latin typeface="Montserrat" pitchFamily="2" charset="0"/>
              </a:rPr>
              <a:t>preferences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performed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Windows </a:t>
            </a:r>
            <a:r>
              <a:rPr lang="es-ES" sz="1600" b="1" dirty="0" err="1">
                <a:latin typeface="Montserrat" pitchFamily="2" charset="0"/>
              </a:rPr>
              <a:t>installation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with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chocolatey</a:t>
            </a:r>
            <a:endParaRPr lang="es-ES" sz="1600" b="1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	&gt; Choco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-Helm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	&gt; Y</a:t>
            </a: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9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7FF4-E786-4EED-BEB4-35E2A4511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584E63-C0FB-89E5-7562-97E1FB72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1"/>
          <a:stretch/>
        </p:blipFill>
        <p:spPr>
          <a:xfrm>
            <a:off x="2593529" y="1852911"/>
            <a:ext cx="7004942" cy="47115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21CD6DA-EC0A-88F3-60A1-F84B3683FA6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92D487-A8F9-4510-9DFB-54264ACE6B68}"/>
              </a:ext>
            </a:extLst>
          </p:cNvPr>
          <p:cNvSpPr txBox="1"/>
          <p:nvPr/>
        </p:nvSpPr>
        <p:spPr>
          <a:xfrm>
            <a:off x="650594" y="767790"/>
            <a:ext cx="8731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0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8DF2C-8676-E94C-2BFD-4E2D0D207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9080FC-232D-5F00-BB15-EF77B3A7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62" y="3204821"/>
            <a:ext cx="10129578" cy="15619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7CF71EF-331C-56EE-DE2C-386E6F3831C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B07AB2-C59E-56D6-9AEB-AAA07CC1D14A}"/>
              </a:ext>
            </a:extLst>
          </p:cNvPr>
          <p:cNvSpPr txBox="1"/>
          <p:nvPr/>
        </p:nvSpPr>
        <p:spPr>
          <a:xfrm>
            <a:off x="650594" y="767790"/>
            <a:ext cx="87311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instalation</a:t>
            </a:r>
            <a:r>
              <a:rPr lang="es-ES" sz="1600" dirty="0">
                <a:latin typeface="Montserrat" pitchFamily="2" charset="0"/>
              </a:rPr>
              <a:t> –</a:t>
            </a:r>
            <a:r>
              <a:rPr lang="es-ES" sz="1600" dirty="0" err="1">
                <a:latin typeface="Montserrat" pitchFamily="2" charset="0"/>
              </a:rPr>
              <a:t>pointing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kube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Helm </a:t>
            </a:r>
            <a:r>
              <a:rPr lang="es-ES" sz="1600" dirty="0" err="1">
                <a:latin typeface="Montserrat" pitchFamily="2" charset="0"/>
              </a:rPr>
              <a:t>version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1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2CD8-F218-DB3A-97A4-79A6A6FF6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FA624E-4B32-70D7-3D64-916F1AD6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14" y="2583672"/>
            <a:ext cx="9946364" cy="291653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B46C63B-9576-D50E-A570-97F6CA01279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CBC188-0512-C20B-44DA-847828FCF0C6}"/>
              </a:ext>
            </a:extLst>
          </p:cNvPr>
          <p:cNvSpPr txBox="1"/>
          <p:nvPr/>
        </p:nvSpPr>
        <p:spPr>
          <a:xfrm>
            <a:off x="650594" y="767790"/>
            <a:ext cx="8731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current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contexts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get-contexts</a:t>
            </a:r>
            <a:endParaRPr lang="es-ES" sz="1600" dirty="0">
              <a:latin typeface="Montserrat" pitchFamily="2" charset="0"/>
            </a:endParaRP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7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B343-EA53-720C-1A6A-BECC4994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6F4A58-848B-A706-64EE-BAA60A58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7" y="3180993"/>
            <a:ext cx="10223205" cy="277321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610BA76-1ABF-5599-22AF-71E3BD1E7D1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526086-022C-7D83-70F3-F88F02D7F5E2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Pull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recommended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a default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–f https://raw.githubusercontent.com/kubernetes/dashboard/v2.7.0/aio/deploy/recommended.yaml</a:t>
            </a: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After </a:t>
            </a:r>
            <a:r>
              <a:rPr lang="es-ES" sz="1600" dirty="0" err="1">
                <a:latin typeface="Montserrat" pitchFamily="2" charset="0"/>
              </a:rPr>
              <a:t>that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ports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Open a new terminal o </a:t>
            </a:r>
            <a:r>
              <a:rPr lang="es-ES" sz="1600" dirty="0" err="1">
                <a:latin typeface="Montserrat" pitchFamily="2" charset="0"/>
              </a:rPr>
              <a:t>leave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 terminal running, </a:t>
            </a:r>
            <a:r>
              <a:rPr lang="es-ES" sz="1600" dirty="0" err="1">
                <a:latin typeface="Montserrat" pitchFamily="2" charset="0"/>
              </a:rPr>
              <a:t>otherwise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fordwarding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interrupted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r>
              <a:rPr lang="es-ES" sz="1600" b="0" i="0" dirty="0">
                <a:effectLst/>
                <a:latin typeface="Montserrat" pitchFamily="2" charset="0"/>
              </a:rPr>
              <a:t>	&gt;</a:t>
            </a:r>
            <a:r>
              <a:rPr lang="es-ES" sz="1600" b="0" i="0" dirty="0" err="1">
                <a:effectLst/>
                <a:latin typeface="Montserrat" pitchFamily="2" charset="0"/>
              </a:rPr>
              <a:t>kubectl</a:t>
            </a:r>
            <a:r>
              <a:rPr lang="es-ES" sz="1600" b="0" i="0" dirty="0">
                <a:effectLst/>
                <a:latin typeface="Montserrat" pitchFamily="2" charset="0"/>
              </a:rPr>
              <a:t> proxy</a:t>
            </a:r>
          </a:p>
          <a:p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44B9-EADD-5C3F-06EF-FD05C877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E44C92-D695-F430-C89A-EE763AD2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27" y="2627183"/>
            <a:ext cx="2006506" cy="35712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15F710-84A0-7CA8-4B3C-3C340E85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3" y="2627182"/>
            <a:ext cx="5833872" cy="35712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81D0FED-2CA7-009F-4CBB-D4F3172B3149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FD3E57-CBDE-DC9E-C038-462F2156159E}"/>
              </a:ext>
            </a:extLst>
          </p:cNvPr>
          <p:cNvSpPr txBox="1"/>
          <p:nvPr/>
        </p:nvSpPr>
        <p:spPr>
          <a:xfrm>
            <a:off x="429768" y="767790"/>
            <a:ext cx="11457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Go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localhost:8001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paths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are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fro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Paste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following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Access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>
                <a:latin typeface="Montserrat" pitchFamily="2" charset="0"/>
                <a:hlinkClick r:id="rId4"/>
              </a:rPr>
              <a:t>http://localhost:8001/api/v1/namespaces/kubernetes-dashboard/services/https:kubernetes-dashboard:/proxy/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authentication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screen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where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pass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2957318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817EF-D2D5-8BDA-4C9F-9CB8C43D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78F08-32A6-223B-E135-94C3BAF7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96" y="1259952"/>
            <a:ext cx="6540836" cy="19876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33751B-335A-286B-8C50-AB3D604B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34" y="4334256"/>
            <a:ext cx="10621733" cy="19876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21935B-40B4-D7F8-A0CD-CF7E963C80BB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6B1946-CCA6-BF82-75F7-64149D4F32C1}"/>
              </a:ext>
            </a:extLst>
          </p:cNvPr>
          <p:cNvSpPr txBox="1"/>
          <p:nvPr/>
        </p:nvSpPr>
        <p:spPr>
          <a:xfrm>
            <a:off x="429768" y="767790"/>
            <a:ext cx="11457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Before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Token, </a:t>
            </a: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services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dashboard-adminuser.yaml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dashboard-clusterrole.yaml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 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dashboard-secret.yaml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Once </a:t>
            </a:r>
            <a:r>
              <a:rPr lang="es-ES" sz="1600" dirty="0" err="1">
                <a:latin typeface="Montserrat" pitchFamily="2" charset="0"/>
              </a:rPr>
              <a:t>created</a:t>
            </a:r>
            <a:r>
              <a:rPr lang="es-ES" sz="1600" dirty="0">
                <a:latin typeface="Montserrat" pitchFamily="2" charset="0"/>
              </a:rPr>
              <a:t>, run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copy</a:t>
            </a:r>
            <a:r>
              <a:rPr lang="es-ES" sz="1600" dirty="0">
                <a:latin typeface="Montserrat" pitchFamily="2" charset="0"/>
              </a:rPr>
              <a:t> and paste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authentication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placeholder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admin-user</a:t>
            </a:r>
            <a:r>
              <a:rPr lang="es-ES" sz="1600" dirty="0">
                <a:latin typeface="Montserrat" pitchFamily="2" charset="0"/>
              </a:rPr>
              <a:t> -n </a:t>
            </a:r>
            <a:r>
              <a:rPr lang="es-ES" sz="1600" dirty="0" err="1">
                <a:latin typeface="Montserrat" pitchFamily="2" charset="0"/>
              </a:rPr>
              <a:t>kubernetes-dashboard</a:t>
            </a:r>
            <a:r>
              <a:rPr lang="es-ES" sz="1600" dirty="0">
                <a:latin typeface="Montserrat" pitchFamily="2" charset="0"/>
              </a:rPr>
              <a:t> -o </a:t>
            </a:r>
            <a:r>
              <a:rPr lang="es-ES" sz="1600" dirty="0" err="1">
                <a:latin typeface="Montserrat" pitchFamily="2" charset="0"/>
              </a:rPr>
              <a:t>jsonpath</a:t>
            </a:r>
            <a:r>
              <a:rPr lang="es-ES" sz="1600" dirty="0">
                <a:latin typeface="Montserrat" pitchFamily="2" charset="0"/>
              </a:rPr>
              <a:t>="{.</a:t>
            </a:r>
            <a:r>
              <a:rPr lang="es-ES" sz="1600" dirty="0" err="1">
                <a:latin typeface="Montserrat" pitchFamily="2" charset="0"/>
              </a:rPr>
              <a:t>data.token</a:t>
            </a:r>
            <a:r>
              <a:rPr lang="es-ES" sz="1600" dirty="0">
                <a:latin typeface="Montserrat" pitchFamily="2" charset="0"/>
              </a:rPr>
              <a:t>}" | base64 -d</a:t>
            </a:r>
          </a:p>
        </p:txBody>
      </p:sp>
    </p:spTree>
    <p:extLst>
      <p:ext uri="{BB962C8B-B14F-4D97-AF65-F5344CB8AC3E}">
        <p14:creationId xmlns:p14="http://schemas.microsoft.com/office/powerpoint/2010/main" val="346447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8210E36-957C-72A0-2B6D-8016AD507FE3}"/>
              </a:ext>
            </a:extLst>
          </p:cNvPr>
          <p:cNvSpPr txBox="1"/>
          <p:nvPr/>
        </p:nvSpPr>
        <p:spPr>
          <a:xfrm>
            <a:off x="246888" y="243512"/>
            <a:ext cx="1150315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WORKFLOW</a:t>
            </a:r>
          </a:p>
          <a:p>
            <a:endParaRPr lang="en-US" b="1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2" action="ppaction://hlinksldjump"/>
              </a:rPr>
              <a:t>Initialize Kubernetes: </a:t>
            </a:r>
            <a:r>
              <a:rPr lang="en-US" sz="1200" dirty="0">
                <a:latin typeface="Montserrat" pitchFamily="2" charset="0"/>
              </a:rPr>
              <a:t>Start by activating the Kubernetes cluster with docker desktop, setting the stage for the data pipeline.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3" action="ppaction://hlinksldjump"/>
              </a:rPr>
              <a:t>Set Up Tools</a:t>
            </a:r>
            <a:r>
              <a:rPr lang="en-US" sz="1200" dirty="0">
                <a:latin typeface="Montserrat" pitchFamily="2" charset="0"/>
                <a:hlinkClick r:id="rId3" action="ppaction://hlinksldjump"/>
              </a:rPr>
              <a:t>: </a:t>
            </a:r>
            <a:r>
              <a:rPr lang="en-US" sz="1200" dirty="0">
                <a:latin typeface="Montserrat" pitchFamily="2" charset="0"/>
              </a:rPr>
              <a:t>Install key components: </a:t>
            </a:r>
            <a:r>
              <a:rPr lang="en-US" sz="1200" b="1" i="1" dirty="0">
                <a:latin typeface="Montserrat" pitchFamily="2" charset="0"/>
                <a:hlinkClick r:id="rId3" action="ppaction://hlinksldjump"/>
              </a:rPr>
              <a:t>kubectl</a:t>
            </a:r>
            <a:r>
              <a:rPr lang="en-US" sz="1200" dirty="0">
                <a:latin typeface="Montserrat" pitchFamily="2" charset="0"/>
              </a:rPr>
              <a:t> for command-line operations and </a:t>
            </a:r>
            <a:r>
              <a:rPr lang="en-US" sz="1200" b="1" i="1" dirty="0">
                <a:latin typeface="Montserrat" pitchFamily="2" charset="0"/>
                <a:hlinkClick r:id="rId4" action="ppaction://hlinksldjump"/>
              </a:rPr>
              <a:t>Helm</a:t>
            </a:r>
            <a:r>
              <a:rPr lang="en-US" sz="1200" dirty="0">
                <a:latin typeface="Montserrat" pitchFamily="2" charset="0"/>
              </a:rPr>
              <a:t> for package management.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5" action="ppaction://hlinksldjump"/>
              </a:rPr>
              <a:t>Configure Kubernetes Dashboard: </a:t>
            </a:r>
            <a:r>
              <a:rPr lang="en-US" sz="1200" dirty="0">
                <a:latin typeface="Montserrat" pitchFamily="2" charset="0"/>
              </a:rPr>
              <a:t>Establish a user interface for Kubernetes as a pod, enabling efficient management of cluster resources.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6" action="ppaction://hlinksldjump"/>
              </a:rPr>
              <a:t>Deploy Airflow Pods: </a:t>
            </a:r>
            <a:r>
              <a:rPr lang="en-US" sz="1200" dirty="0">
                <a:latin typeface="Montserrat" pitchFamily="2" charset="0"/>
              </a:rPr>
              <a:t>Roll out Airflow pods within Kubernetes, laying the groundwork for workflow orchestration.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7" action="ppaction://hlinksldjump"/>
              </a:rPr>
              <a:t>Establish Log Persistence: </a:t>
            </a:r>
            <a:r>
              <a:rPr lang="en-US" sz="1200" dirty="0">
                <a:latin typeface="Montserrat" pitchFamily="2" charset="0"/>
              </a:rPr>
              <a:t>Implement a system to ensure that logs are maintained persistently, critical for troubleshooting and analysis. Using </a:t>
            </a:r>
            <a:r>
              <a:rPr lang="en-US" sz="1200" b="1" i="1" dirty="0" err="1">
                <a:latin typeface="Montserrat" pitchFamily="2" charset="0"/>
              </a:rPr>
              <a:t>PersistentVolumeClaim</a:t>
            </a:r>
            <a:r>
              <a:rPr lang="en-US" sz="1200" dirty="0">
                <a:latin typeface="Montserrat" pitchFamily="2" charset="0"/>
              </a:rPr>
              <a:t> and </a:t>
            </a:r>
            <a:r>
              <a:rPr lang="en-US" sz="1200" b="1" i="1" dirty="0" err="1">
                <a:latin typeface="Montserrat" pitchFamily="2" charset="0"/>
              </a:rPr>
              <a:t>ClusterRoleBinding</a:t>
            </a:r>
            <a:r>
              <a:rPr lang="en-US" sz="1200" dirty="0">
                <a:latin typeface="Montserrat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Install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b="1" dirty="0">
                <a:latin typeface="Montserrat" pitchFamily="2" charset="0"/>
              </a:rPr>
              <a:t>-BigQuery: </a:t>
            </a:r>
            <a:r>
              <a:rPr lang="en-US" sz="1200" dirty="0">
                <a:latin typeface="Montserrat" pitchFamily="2" charset="0"/>
              </a:rPr>
              <a:t>Seamlessly set up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 for </a:t>
            </a:r>
            <a:r>
              <a:rPr lang="en-US" sz="1200" b="1" dirty="0">
                <a:latin typeface="Montserrat" pitchFamily="2" charset="0"/>
              </a:rPr>
              <a:t>BigQuery</a:t>
            </a:r>
            <a:r>
              <a:rPr lang="en-US" sz="1200" dirty="0">
                <a:latin typeface="Montserrat" pitchFamily="2" charset="0"/>
              </a:rPr>
              <a:t> to leverage powerful data transformation capabilities.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Set up Big Query -GCP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Set up Docker Hub: </a:t>
            </a:r>
            <a:r>
              <a:rPr lang="en-US" sz="1200" dirty="0">
                <a:latin typeface="Montserrat" pitchFamily="2" charset="0"/>
              </a:rPr>
              <a:t>create or log in your account and create a repository, making available a space where push the tagged image.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Containerize the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b="1" dirty="0">
                <a:latin typeface="Montserrat" pitchFamily="2" charset="0"/>
              </a:rPr>
              <a:t> Project: </a:t>
            </a:r>
            <a:r>
              <a:rPr lang="en-US" sz="1200" dirty="0">
                <a:latin typeface="Montserrat" pitchFamily="2" charset="0"/>
              </a:rPr>
              <a:t>Package </a:t>
            </a:r>
            <a:r>
              <a:rPr lang="en-US" sz="1200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 project into a container, readying them for deployment, through </a:t>
            </a:r>
            <a:r>
              <a:rPr lang="en-US" sz="1200" b="1" i="1" dirty="0" err="1">
                <a:latin typeface="Montserrat" pitchFamily="2" charset="0"/>
              </a:rPr>
              <a:t>dockerfile</a:t>
            </a:r>
            <a:r>
              <a:rPr lang="en-US" sz="1200" dirty="0">
                <a:latin typeface="Montserrat" pitchFamily="2" charset="0"/>
              </a:rPr>
              <a:t> to </a:t>
            </a:r>
            <a:r>
              <a:rPr lang="en-US" sz="1200" b="1" i="1" dirty="0" err="1">
                <a:latin typeface="Montserrat" pitchFamily="2" charset="0"/>
              </a:rPr>
              <a:t>Github</a:t>
            </a:r>
            <a:r>
              <a:rPr lang="en-US" sz="1200" b="1" i="1" dirty="0">
                <a:latin typeface="Montserrat" pitchFamily="2" charset="0"/>
              </a:rPr>
              <a:t> actions </a:t>
            </a:r>
            <a:r>
              <a:rPr lang="en-US" sz="1200" dirty="0">
                <a:latin typeface="Montserrat" pitchFamily="2" charset="0"/>
              </a:rPr>
              <a:t>where is build and pushed to </a:t>
            </a:r>
            <a:r>
              <a:rPr lang="en-US" sz="1200" b="1" i="1" dirty="0">
                <a:latin typeface="Montserrat" pitchFamily="2" charset="0"/>
              </a:rPr>
              <a:t>Docker hub</a:t>
            </a:r>
            <a:r>
              <a:rPr lang="en-US" sz="1200" dirty="0">
                <a:latin typeface="Montserrat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Orchestrate CI/CD with GitHub Actions: </a:t>
            </a:r>
            <a:r>
              <a:rPr lang="en-US" sz="1200" dirty="0">
                <a:latin typeface="Montserrat" pitchFamily="2" charset="0"/>
              </a:rPr>
              <a:t>Automate the integration and deployment process, streamlining updates and changes to the pipeline. </a:t>
            </a:r>
            <a:r>
              <a:rPr lang="en-US" sz="1200" dirty="0" err="1">
                <a:latin typeface="Montserrat" pitchFamily="2" charset="0"/>
              </a:rPr>
              <a:t>Recieving</a:t>
            </a:r>
            <a:r>
              <a:rPr lang="en-US" sz="1200" dirty="0">
                <a:latin typeface="Montserrat" pitchFamily="2" charset="0"/>
              </a:rPr>
              <a:t> changes into the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project</a:t>
            </a:r>
            <a:r>
              <a:rPr lang="en-US" sz="1200" dirty="0">
                <a:latin typeface="Montserrat" pitchFamily="2" charset="0"/>
              </a:rPr>
              <a:t>, triggers the </a:t>
            </a:r>
            <a:r>
              <a:rPr lang="en-US" sz="1200" u="sng" dirty="0">
                <a:latin typeface="Montserrat" pitchFamily="2" charset="0"/>
              </a:rPr>
              <a:t>build and push </a:t>
            </a:r>
            <a:r>
              <a:rPr lang="en-US" sz="1200" dirty="0">
                <a:latin typeface="Montserrat" pitchFamily="2" charset="0"/>
              </a:rPr>
              <a:t>of the </a:t>
            </a:r>
            <a:r>
              <a:rPr lang="en-US" sz="1200" u="sng" dirty="0" err="1">
                <a:latin typeface="Montserrat" pitchFamily="2" charset="0"/>
              </a:rPr>
              <a:t>dockerfile</a:t>
            </a:r>
            <a:r>
              <a:rPr lang="en-US" sz="1200" dirty="0">
                <a:latin typeface="Montserrat" pitchFamily="2" charset="0"/>
              </a:rPr>
              <a:t> containing the latest project version and making it available in docker hub to Airflow's DAG from Kubernetes.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Synchronize DAGs with GitHub: </a:t>
            </a:r>
            <a:r>
              <a:rPr lang="en-US" sz="1200" dirty="0">
                <a:latin typeface="Montserrat" pitchFamily="2" charset="0"/>
              </a:rPr>
              <a:t>Enable real-time updates of Directed Acyclic Graphs (DAGs) via GitHub, ensuring the workflow reflects the latest codebase.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Run DAGs from Kubernetes: </a:t>
            </a:r>
            <a:r>
              <a:rPr lang="en-US" sz="1200" dirty="0">
                <a:latin typeface="Montserrat" pitchFamily="2" charset="0"/>
              </a:rPr>
              <a:t>Activate the full automation potential by executing the DAG from Kubernetes, where the </a:t>
            </a:r>
            <a:r>
              <a:rPr lang="en-US" sz="1200" b="1" i="1" dirty="0">
                <a:latin typeface="Montserrat" pitchFamily="2" charset="0"/>
              </a:rPr>
              <a:t>KubernetesPodOperator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u="sng" dirty="0">
                <a:latin typeface="Montserrat" pitchFamily="2" charset="0"/>
              </a:rPr>
              <a:t>fetches the latest Docker image from Docker Hub</a:t>
            </a:r>
            <a:r>
              <a:rPr lang="en-US" sz="1200" dirty="0">
                <a:latin typeface="Montserrat" pitchFamily="2" charset="0"/>
              </a:rPr>
              <a:t>. This image, equipped with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, runs the complete sequence—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run,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seed, and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test</a:t>
            </a:r>
            <a:r>
              <a:rPr lang="en-US" sz="1200" dirty="0">
                <a:latin typeface="Montserrat" pitchFamily="2" charset="0"/>
              </a:rPr>
              <a:t>. A </a:t>
            </a:r>
            <a:r>
              <a:rPr lang="en-US" sz="1200" u="sng" dirty="0">
                <a:latin typeface="Montserrat" pitchFamily="2" charset="0"/>
              </a:rPr>
              <a:t>temporary pod</a:t>
            </a:r>
            <a:r>
              <a:rPr lang="en-US" sz="1200" dirty="0">
                <a:latin typeface="Montserrat" pitchFamily="2" charset="0"/>
              </a:rPr>
              <a:t> is spun up for the duration of the transformations, with the results persisting in BigQuery, exemplifying end-to-end automation in action.</a:t>
            </a:r>
            <a:endParaRPr lang="es-ES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63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A5C7-5507-99A2-55F3-BC809F8A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BB19FE-AF88-1F56-C1DD-E8DA4F17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1" y="3046647"/>
            <a:ext cx="7101517" cy="36638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991F8AE-9AE3-2080-A649-A6C88FF36775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9B18ED-72A6-FDA6-F621-989D3E06455F}"/>
              </a:ext>
            </a:extLst>
          </p:cNvPr>
          <p:cNvSpPr txBox="1"/>
          <p:nvPr/>
        </p:nvSpPr>
        <p:spPr>
          <a:xfrm>
            <a:off x="429768" y="767790"/>
            <a:ext cx="11457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Copy</a:t>
            </a:r>
            <a:r>
              <a:rPr lang="es-ES" sz="1600" dirty="0">
                <a:latin typeface="Montserrat" pitchFamily="2" charset="0"/>
              </a:rPr>
              <a:t>, paste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granted</a:t>
            </a:r>
            <a:r>
              <a:rPr lang="es-ES" sz="1600" dirty="0">
                <a:latin typeface="Montserrat" pitchFamily="2" charset="0"/>
              </a:rPr>
              <a:t> and shows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full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comprehensive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, Jobs, </a:t>
            </a:r>
            <a:r>
              <a:rPr lang="es-ES" sz="1600" dirty="0" err="1">
                <a:latin typeface="Montserrat" pitchFamily="2" charset="0"/>
              </a:rPr>
              <a:t>pods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services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4F0947-3215-18F4-CF95-D89AEFC54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2" t="48311" r="-313" b="10978"/>
          <a:stretch/>
        </p:blipFill>
        <p:spPr>
          <a:xfrm>
            <a:off x="3648456" y="1592751"/>
            <a:ext cx="4764023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710F-CE23-159B-B858-A5B10CD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C77259-C42E-0D95-36DF-B6C12BE0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4" b="20244"/>
          <a:stretch/>
        </p:blipFill>
        <p:spPr>
          <a:xfrm>
            <a:off x="2125758" y="3208425"/>
            <a:ext cx="7940484" cy="354094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318784-16FE-CE45-0CC1-FF2D9483A429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2FABCA-EB3A-452E-A2A6-D69165DD84D7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Add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local Helm </a:t>
            </a:r>
            <a:r>
              <a:rPr lang="es-ES" sz="1600" dirty="0" err="1">
                <a:latin typeface="Montserrat" pitchFamily="2" charset="0"/>
              </a:rPr>
              <a:t>repository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n-US" sz="1600" dirty="0">
                <a:latin typeface="Montserrat" pitchFamily="2" charset="0"/>
              </a:rPr>
              <a:t>helm repo add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 https://airflow.apache.org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Update</a:t>
            </a:r>
            <a:r>
              <a:rPr lang="es-ES" sz="1600" dirty="0">
                <a:latin typeface="Montserrat" pitchFamily="2" charset="0"/>
              </a:rPr>
              <a:t> Helm </a:t>
            </a:r>
            <a:r>
              <a:rPr lang="es-ES" sz="1600" dirty="0" err="1">
                <a:latin typeface="Montserrat" pitchFamily="2" charset="0"/>
              </a:rPr>
              <a:t>repository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ensure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up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date after </a:t>
            </a:r>
            <a:r>
              <a:rPr lang="es-ES" sz="1600" dirty="0" err="1">
                <a:latin typeface="Montserrat" pitchFamily="2" charset="0"/>
              </a:rPr>
              <a:t>adding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update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n-US" sz="1600" dirty="0">
                <a:latin typeface="Montserrat" pitchFamily="2" charset="0"/>
              </a:rPr>
              <a:t>helm install airflow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--namespace airflow --create-namespace --debug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1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67E8-5D97-E0DC-8609-9E63AFAA2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429C06-0263-375B-4414-BEC075D5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280586"/>
            <a:ext cx="4536641" cy="356082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1BAC9FC-CCEC-4CD9-F1CE-4AD4269E032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A98A73-9F13-780C-A488-E1A390DDE95F}"/>
              </a:ext>
            </a:extLst>
          </p:cNvPr>
          <p:cNvSpPr txBox="1"/>
          <p:nvPr/>
        </p:nvSpPr>
        <p:spPr>
          <a:xfrm>
            <a:off x="429768" y="795222"/>
            <a:ext cx="10917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until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finished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Forwarding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port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enable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browser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localhost 8080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n-US" sz="1600" dirty="0" err="1">
                <a:latin typeface="Montserrat" pitchFamily="2" charset="0"/>
              </a:rPr>
              <a:t>kubectl</a:t>
            </a:r>
            <a:r>
              <a:rPr lang="en-US" sz="1600" dirty="0">
                <a:latin typeface="Montserrat" pitchFamily="2" charset="0"/>
              </a:rPr>
              <a:t> port-forward svc/airflow-webserver 8080:8080 --namespace airflow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DE4D04-950D-B2CB-6613-AC6BAE9DE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803" y="2280586"/>
            <a:ext cx="6361901" cy="35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43C-9E0D-EDE8-9150-C5FA946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F6AB9E73-8D2D-4E29-9065-6576A8ECC1BF}"/>
              </a:ext>
            </a:extLst>
          </p:cNvPr>
          <p:cNvGrpSpPr/>
          <p:nvPr/>
        </p:nvGrpSpPr>
        <p:grpSpPr>
          <a:xfrm>
            <a:off x="1685067" y="2116236"/>
            <a:ext cx="7671370" cy="2072933"/>
            <a:chOff x="1685067" y="2001752"/>
            <a:chExt cx="7671370" cy="207293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6CC6A78-2F97-B7AF-2EFF-50A9EE710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015"/>
            <a:stretch/>
          </p:blipFill>
          <p:spPr>
            <a:xfrm>
              <a:off x="1685067" y="2001752"/>
              <a:ext cx="7671370" cy="207293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3473B2-C931-9267-8D41-DE7BEBBD4D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32165" y="3268054"/>
              <a:ext cx="8412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/>
                <a:t>admin</a:t>
              </a:r>
              <a:r>
                <a:rPr lang="es-ES" sz="1400" dirty="0"/>
                <a:t> </a:t>
              </a:r>
            </a:p>
            <a:p>
              <a:r>
                <a:rPr lang="es-ES" sz="1400" dirty="0" err="1"/>
                <a:t>admin</a:t>
              </a:r>
              <a:endParaRPr lang="es-ES" sz="1400" dirty="0"/>
            </a:p>
            <a:p>
              <a:endParaRPr lang="es-ES" sz="1400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8DB4E-E54A-C979-5D13-9F95BD7EC97B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0BADEB-06AB-0C38-DF6C-1AD7451FDD35}"/>
              </a:ext>
            </a:extLst>
          </p:cNvPr>
          <p:cNvSpPr txBox="1"/>
          <p:nvPr/>
        </p:nvSpPr>
        <p:spPr>
          <a:xfrm>
            <a:off x="429768" y="795222"/>
            <a:ext cx="10917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and 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user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pwd</a:t>
            </a:r>
            <a:r>
              <a:rPr lang="es-ES" sz="1600" dirty="0">
                <a:latin typeface="Montserrat" pitchFamily="2" charset="0"/>
              </a:rPr>
              <a:t>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see a message about keys: " Usage of a dynamic webserver secret key detected" to solve this:</a:t>
            </a:r>
          </a:p>
          <a:p>
            <a:r>
              <a:rPr lang="en-US" sz="1600" dirty="0">
                <a:latin typeface="Montserrat" pitchFamily="2" charset="0"/>
              </a:rPr>
              <a:t>&gt;helm show values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&gt; </a:t>
            </a:r>
            <a:r>
              <a:rPr lang="en-US" sz="1600" dirty="0" err="1">
                <a:latin typeface="Montserrat" pitchFamily="2" charset="0"/>
              </a:rPr>
              <a:t>values.yaml</a:t>
            </a:r>
            <a:endParaRPr lang="en-U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81D42C-6C5A-F035-202A-59B7B225A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15"/>
          <a:stretch/>
        </p:blipFill>
        <p:spPr>
          <a:xfrm>
            <a:off x="1685068" y="4189169"/>
            <a:ext cx="7671370" cy="23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7153D28-5F32-B88B-C9B3-8417D5C7666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2188AA-C4C6-11CB-A38D-B632A2A96E17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created</a:t>
            </a:r>
            <a:r>
              <a:rPr lang="es-ES" sz="1600" dirty="0">
                <a:latin typeface="Montserrat" pitchFamily="2" charset="0"/>
              </a:rPr>
              <a:t> and show default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which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going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overwritten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1.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Fernet Key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once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echo Fernet Key: $(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-fernet-</a:t>
            </a:r>
            <a:r>
              <a:rPr lang="es-ES" sz="1600" dirty="0" err="1">
                <a:latin typeface="Montserrat" pitchFamily="2" charset="0"/>
              </a:rPr>
              <a:t>key</a:t>
            </a:r>
            <a:r>
              <a:rPr lang="es-ES" sz="1600" dirty="0">
                <a:latin typeface="Montserrat" pitchFamily="2" charset="0"/>
              </a:rPr>
              <a:t> -o </a:t>
            </a:r>
            <a:r>
              <a:rPr lang="es-ES" sz="1600" dirty="0" err="1">
                <a:latin typeface="Montserrat" pitchFamily="2" charset="0"/>
              </a:rPr>
              <a:t>jsonpath</a:t>
            </a:r>
            <a:r>
              <a:rPr lang="es-ES" sz="1600" dirty="0">
                <a:latin typeface="Montserrat" pitchFamily="2" charset="0"/>
              </a:rPr>
              <a:t>="{.</a:t>
            </a:r>
            <a:r>
              <a:rPr lang="es-ES" sz="1600" dirty="0" err="1">
                <a:latin typeface="Montserrat" pitchFamily="2" charset="0"/>
              </a:rPr>
              <a:t>data.fernet-key</a:t>
            </a:r>
            <a:r>
              <a:rPr lang="es-ES" sz="1600" dirty="0">
                <a:latin typeface="Montserrat" pitchFamily="2" charset="0"/>
              </a:rPr>
              <a:t>}" | base64 --</a:t>
            </a:r>
            <a:r>
              <a:rPr lang="es-ES" sz="1600" dirty="0" err="1">
                <a:latin typeface="Montserrat" pitchFamily="2" charset="0"/>
              </a:rPr>
              <a:t>decode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2. </a:t>
            </a:r>
            <a:r>
              <a:rPr lang="en-US" sz="1600" b="1" dirty="0">
                <a:latin typeface="Montserrat" pitchFamily="2" charset="0"/>
              </a:rPr>
              <a:t>the </a:t>
            </a:r>
            <a:r>
              <a:rPr lang="en-US" sz="1600" b="1" dirty="0" err="1">
                <a:latin typeface="Montserrat" pitchFamily="2" charset="0"/>
              </a:rPr>
              <a:t>values.yaml</a:t>
            </a:r>
            <a:r>
              <a:rPr lang="en-US" sz="1600" b="1" dirty="0">
                <a:latin typeface="Montserrat" pitchFamily="2" charset="0"/>
              </a:rPr>
              <a:t> </a:t>
            </a:r>
            <a:r>
              <a:rPr lang="en-US" sz="1600" dirty="0">
                <a:latin typeface="Montserrat" pitchFamily="2" charset="0"/>
              </a:rPr>
              <a:t>configuration – see next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D066C4-3442-2C0B-0B08-2D20BF01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36" y="3260391"/>
            <a:ext cx="5074920" cy="17125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FBA7ADD-B3D3-6CC0-1C54-49F47FDC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6" y="5330848"/>
            <a:ext cx="5860240" cy="582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66A987E-3825-F33C-72F6-77F78F810CD5}"/>
                  </a:ext>
                </a:extLst>
              </p14:cNvPr>
              <p14:cNvContentPartPr/>
              <p14:nvPr/>
            </p14:nvContentPartPr>
            <p14:xfrm>
              <a:off x="649368" y="4480416"/>
              <a:ext cx="64908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66A987E-3825-F33C-72F6-77F78F810C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368" y="4408416"/>
                <a:ext cx="720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A9FA904-BDDF-B230-99A8-51592A42D50D}"/>
                  </a:ext>
                </a:extLst>
              </p14:cNvPr>
              <p14:cNvContentPartPr/>
              <p14:nvPr/>
            </p14:nvContentPartPr>
            <p14:xfrm>
              <a:off x="685368" y="4480416"/>
              <a:ext cx="4406760" cy="741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A9FA904-BDDF-B230-99A8-51592A42D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728" y="4408416"/>
                <a:ext cx="4478400" cy="217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7068F379-2A17-63A3-CAD7-65A3CD918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056" y="3260391"/>
            <a:ext cx="5695648" cy="34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9B66D21-6106-4D14-938D-E9EE869ECC02}"/>
              </a:ext>
            </a:extLst>
          </p:cNvPr>
          <p:cNvSpPr txBox="1"/>
          <p:nvPr/>
        </p:nvSpPr>
        <p:spPr>
          <a:xfrm>
            <a:off x="429768" y="795222"/>
            <a:ext cx="117622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must</a:t>
            </a:r>
            <a:r>
              <a:rPr lang="es-ES" sz="1600" dirty="0">
                <a:latin typeface="Montserrat" pitchFamily="2" charset="0"/>
              </a:rPr>
              <a:t> look </a:t>
            </a:r>
            <a:r>
              <a:rPr lang="es-ES" sz="1600" dirty="0" err="1">
                <a:latin typeface="Montserrat" pitchFamily="2" charset="0"/>
              </a:rPr>
              <a:t>like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s-ES" sz="1600" dirty="0" err="1">
                <a:latin typeface="Montserrat" pitchFamily="2" charset="0"/>
              </a:rPr>
              <a:t>github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synchronized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from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where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pushed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read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/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create-namespace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values.yaml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1BA6C-80D5-27E9-64C4-B3EB69350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5" b="56336"/>
          <a:stretch/>
        </p:blipFill>
        <p:spPr>
          <a:xfrm>
            <a:off x="2183214" y="1423327"/>
            <a:ext cx="7569539" cy="24036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31CDB9-D5FF-B633-F79D-80C2F67BA9A3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931260-380A-6255-328D-4EF55590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67" y="4543474"/>
            <a:ext cx="4934461" cy="22139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313B882-0D61-4B77-09DC-DE0CCF160ECA}"/>
                  </a:ext>
                </a:extLst>
              </p14:cNvPr>
              <p14:cNvContentPartPr/>
              <p14:nvPr/>
            </p14:nvContentPartPr>
            <p14:xfrm>
              <a:off x="5120568" y="2869056"/>
              <a:ext cx="3771000" cy="85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313B882-0D61-4B77-09DC-DE0CCF160E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4568" y="2797416"/>
                <a:ext cx="384264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24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C6E76B-9FDD-8C68-B7EF-27146FA7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43" y="1896356"/>
            <a:ext cx="5745944" cy="13750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AAC272-2512-0E12-C96E-56A720B4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3663016"/>
            <a:ext cx="10282354" cy="23997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80BF48-3ED3-F51F-6D19-4AFFA2060D0F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0E80EC-9091-1485-4C4E-3D7CAC4FF27B}"/>
              </a:ext>
            </a:extLst>
          </p:cNvPr>
          <p:cNvSpPr txBox="1"/>
          <p:nvPr/>
        </p:nvSpPr>
        <p:spPr>
          <a:xfrm>
            <a:off x="429768" y="795222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Forward </a:t>
            </a:r>
            <a:r>
              <a:rPr lang="es-ES" sz="1600" dirty="0" err="1">
                <a:latin typeface="Montserrat" pitchFamily="2" charset="0"/>
              </a:rPr>
              <a:t>ports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again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without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message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9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0FCE10-03CC-5846-5F38-237801C7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547" y="2450592"/>
            <a:ext cx="6051275" cy="3209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B3BA30-5A86-4713-CC7C-56243D8449F6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17C465-4541-AE3E-8DBE-85D623E2AC17}"/>
              </a:ext>
            </a:extLst>
          </p:cNvPr>
          <p:cNvSpPr txBox="1"/>
          <p:nvPr/>
        </p:nvSpPr>
        <p:spPr>
          <a:xfrm>
            <a:off x="429768" y="1012430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go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Activity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further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about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pods</a:t>
            </a:r>
            <a:r>
              <a:rPr lang="es-ES" sz="1600" dirty="0">
                <a:latin typeface="Montserrat" pitchFamily="2" charset="0"/>
              </a:rPr>
              <a:t> are running as </a:t>
            </a:r>
            <a:r>
              <a:rPr lang="es-ES" sz="1600" dirty="0" err="1">
                <a:latin typeface="Montserrat" pitchFamily="2" charset="0"/>
              </a:rPr>
              <a:t>expected</a:t>
            </a:r>
            <a:r>
              <a:rPr lang="es-ES" sz="1600" dirty="0">
                <a:latin typeface="Montserrat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5D2D5B-5B89-F4FD-0678-DCF25104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50592"/>
            <a:ext cx="5324779" cy="32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79D2-AE0C-9094-CB53-C1C38A77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88DA83-E487-F2E2-0F75-20AFC6C2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3097537"/>
            <a:ext cx="5204729" cy="3694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BB0712A-25B3-D490-8120-D2EBA5EF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10" y="3097537"/>
            <a:ext cx="6158117" cy="30110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C8BDE68-3F88-BF95-9BFD-F52A9DF997DA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6ABBD7-5DFC-F3B6-D22B-D3972ADDF974}"/>
              </a:ext>
            </a:extLst>
          </p:cNvPr>
          <p:cNvSpPr txBox="1"/>
          <p:nvPr/>
        </p:nvSpPr>
        <p:spPr>
          <a:xfrm>
            <a:off x="429768" y="690343"/>
            <a:ext cx="11762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first</a:t>
            </a:r>
            <a:r>
              <a:rPr lang="es-ES" sz="1600" dirty="0">
                <a:latin typeface="Montserrat" pitchFamily="2" charset="0"/>
              </a:rPr>
              <a:t> DAG “hello.py”.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Push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github</a:t>
            </a:r>
            <a:r>
              <a:rPr lang="es-ES" sz="1600" dirty="0">
                <a:latin typeface="Montserrat" pitchFamily="2" charset="0"/>
              </a:rPr>
              <a:t> (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should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have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sync</a:t>
            </a:r>
            <a:r>
              <a:rPr lang="es-ES" sz="1600" dirty="0">
                <a:latin typeface="Montserrat" pitchFamily="2" charset="0"/>
              </a:rPr>
              <a:t> as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before</a:t>
            </a:r>
            <a:r>
              <a:rPr lang="es-ES" sz="1600" dirty="0">
                <a:latin typeface="Montserrat" pitchFamily="2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locally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dependencias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avoid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IDE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show </a:t>
            </a:r>
            <a:r>
              <a:rPr lang="es-ES" sz="1600" dirty="0" err="1">
                <a:latin typeface="Montserrat" pitchFamily="2" charset="0"/>
              </a:rPr>
              <a:t>errors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missing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packages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</a:t>
            </a:r>
            <a:r>
              <a:rPr lang="es-ES" sz="1600" dirty="0" err="1">
                <a:latin typeface="Montserrat" pitchFamily="2" charset="0"/>
              </a:rPr>
              <a:t>pip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DAG dbt_bq_final.py </a:t>
            </a:r>
            <a:r>
              <a:rPr lang="es-ES" sz="1600" dirty="0" err="1">
                <a:latin typeface="Montserrat" pitchFamily="2" charset="0"/>
              </a:rPr>
              <a:t>needs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KubernetesPodOperator</a:t>
            </a:r>
            <a:r>
              <a:rPr lang="es-ES" sz="1600" dirty="0">
                <a:latin typeface="Montserrat" pitchFamily="2" charset="0"/>
              </a:rPr>
              <a:t>.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</a:t>
            </a:r>
            <a:r>
              <a:rPr lang="es-ES" sz="1600" dirty="0" err="1">
                <a:latin typeface="Montserrat" pitchFamily="2" charset="0"/>
              </a:rPr>
              <a:t>pip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-</a:t>
            </a:r>
            <a:r>
              <a:rPr lang="es-ES" sz="1600" dirty="0" err="1">
                <a:latin typeface="Montserrat" pitchFamily="2" charset="0"/>
              </a:rPr>
              <a:t>providers-cncf-kubernetes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9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FD77-57B6-FFF1-16B3-6F1826860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B46593-C698-8937-5C2B-5191D9CF9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71"/>
          <a:stretch/>
        </p:blipFill>
        <p:spPr>
          <a:xfrm>
            <a:off x="429768" y="2808315"/>
            <a:ext cx="5945281" cy="310798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4F7C204-CEC5-91D3-A85F-7E878920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83" y="2808315"/>
            <a:ext cx="5945281" cy="31079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B2BC7DB-10E6-245A-0D3E-E9F5D9E1463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D5B8C3-E208-4DD2-01DB-73E7012D9D86}"/>
              </a:ext>
            </a:extLst>
          </p:cNvPr>
          <p:cNvSpPr txBox="1"/>
          <p:nvPr/>
        </p:nvSpPr>
        <p:spPr>
          <a:xfrm>
            <a:off x="379632" y="1059675"/>
            <a:ext cx="11762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/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create-namespace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values.yaml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up and running as </a:t>
            </a:r>
            <a:r>
              <a:rPr lang="es-ES" sz="1600" dirty="0" err="1">
                <a:latin typeface="Montserrat" pitchFamily="2" charset="0"/>
              </a:rPr>
              <a:t>expected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78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32BE5E1-A5E7-E5F6-62D2-85C9FB6CC80C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BF2BA0-9F52-ECCF-D767-C64D2403F16A}"/>
              </a:ext>
            </a:extLst>
          </p:cNvPr>
          <p:cNvSpPr txBox="1"/>
          <p:nvPr/>
        </p:nvSpPr>
        <p:spPr>
          <a:xfrm>
            <a:off x="650594" y="767790"/>
            <a:ext cx="446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Open Docker Desktop as </a:t>
            </a:r>
            <a:r>
              <a:rPr lang="es-ES" sz="1600" dirty="0" err="1">
                <a:latin typeface="Montserrat" pitchFamily="2" charset="0"/>
              </a:rPr>
              <a:t>Admin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Reset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factory</a:t>
            </a:r>
            <a:r>
              <a:rPr lang="es-ES" sz="1600" dirty="0">
                <a:latin typeface="Montserrat" pitchFamily="2" charset="0"/>
              </a:rPr>
              <a:t> defaults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5097B5-4E4E-D091-C5DF-E43A7042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40" y="1909920"/>
            <a:ext cx="11415920" cy="418029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A4488A-9607-E885-1096-AC294242F670}"/>
              </a:ext>
            </a:extLst>
          </p:cNvPr>
          <p:cNvCxnSpPr>
            <a:cxnSpLocks/>
          </p:cNvCxnSpPr>
          <p:nvPr/>
        </p:nvCxnSpPr>
        <p:spPr>
          <a:xfrm flipV="1">
            <a:off x="10917936" y="2146014"/>
            <a:ext cx="164592" cy="697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E544533-D7EA-9FB6-A974-617C79702042}"/>
              </a:ext>
            </a:extLst>
          </p:cNvPr>
          <p:cNvCxnSpPr>
            <a:cxnSpLocks/>
          </p:cNvCxnSpPr>
          <p:nvPr/>
        </p:nvCxnSpPr>
        <p:spPr>
          <a:xfrm flipH="1">
            <a:off x="9189720" y="5385816"/>
            <a:ext cx="47548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8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3C57-C81D-4E60-F3C3-AA93571B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F907F-DA75-339E-2E97-EB3FCF3B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644450"/>
            <a:ext cx="6438759" cy="4696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592E1D-B6A0-C926-01EA-3D6A63EC6FA7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568258-7238-02AA-146E-00EC2420F67E}"/>
              </a:ext>
            </a:extLst>
          </p:cNvPr>
          <p:cNvSpPr txBox="1"/>
          <p:nvPr/>
        </p:nvSpPr>
        <p:spPr>
          <a:xfrm>
            <a:off x="507648" y="875009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Run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DAG “</a:t>
            </a:r>
            <a:r>
              <a:rPr lang="es-ES" sz="1600" dirty="0" err="1">
                <a:latin typeface="Montserrat" pitchFamily="2" charset="0"/>
              </a:rPr>
              <a:t>dbt_TEST</a:t>
            </a:r>
            <a:r>
              <a:rPr lang="es-ES" sz="1600" dirty="0">
                <a:latin typeface="Montserrat" pitchFamily="2" charset="0"/>
              </a:rPr>
              <a:t>” (First_K8s) </a:t>
            </a:r>
            <a:r>
              <a:rPr lang="es-ES" sz="1600" dirty="0" err="1">
                <a:latin typeface="Montserrat" pitchFamily="2" charset="0"/>
              </a:rPr>
              <a:t>successfully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00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AC6D-A0A7-D5E5-447E-47E0618D1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BC4816-477D-B16E-9207-B6CAF82E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1" y="3239306"/>
            <a:ext cx="12040219" cy="32323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8C642E-AFBB-4C04-E0B0-6E10E3B2E9F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D438EA-4E60-3A78-FD93-269BA5FC3695}"/>
              </a:ext>
            </a:extLst>
          </p:cNvPr>
          <p:cNvSpPr txBox="1"/>
          <p:nvPr/>
        </p:nvSpPr>
        <p:spPr>
          <a:xfrm>
            <a:off x="507648" y="875009"/>
            <a:ext cx="11762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While</a:t>
            </a:r>
            <a:r>
              <a:rPr lang="es-ES" sz="1600" dirty="0">
                <a:latin typeface="Montserrat" pitchFamily="2" charset="0"/>
              </a:rPr>
              <a:t> running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second</a:t>
            </a:r>
            <a:r>
              <a:rPr lang="es-ES" sz="1600" dirty="0">
                <a:latin typeface="Montserrat" pitchFamily="2" charset="0"/>
              </a:rPr>
              <a:t> DAG I </a:t>
            </a:r>
            <a:r>
              <a:rPr lang="es-ES" sz="1600" dirty="0" err="1">
                <a:latin typeface="Montserrat" pitchFamily="2" charset="0"/>
              </a:rPr>
              <a:t>experienced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some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errors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but</a:t>
            </a:r>
            <a:r>
              <a:rPr lang="es-ES" sz="1600" dirty="0">
                <a:latin typeface="Montserrat" pitchFamily="2" charset="0"/>
              </a:rPr>
              <a:t> I </a:t>
            </a:r>
            <a:r>
              <a:rPr lang="es-ES" sz="1600" dirty="0" err="1">
                <a:latin typeface="Montserrat" pitchFamily="2" charset="0"/>
              </a:rPr>
              <a:t>was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logs </a:t>
            </a:r>
            <a:r>
              <a:rPr lang="es-ES" sz="1600" dirty="0" err="1">
                <a:latin typeface="Montserrat" pitchFamily="2" charset="0"/>
              </a:rPr>
              <a:t>directly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---</a:t>
            </a:r>
            <a:r>
              <a:rPr lang="es-ES" sz="1600" dirty="0" err="1">
                <a:latin typeface="Montserrat" pitchFamily="2" charset="0"/>
              </a:rPr>
              <a:t>please</a:t>
            </a:r>
            <a:r>
              <a:rPr lang="es-ES" sz="1600" dirty="0">
                <a:latin typeface="Montserrat" pitchFamily="2" charset="0"/>
              </a:rPr>
              <a:t> do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care </a:t>
            </a:r>
            <a:r>
              <a:rPr lang="es-ES" sz="1600" dirty="0" err="1">
                <a:latin typeface="Montserrat" pitchFamily="2" charset="0"/>
              </a:rPr>
              <a:t>about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dag’s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names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here</a:t>
            </a:r>
            <a:r>
              <a:rPr lang="es-ES" sz="1600" dirty="0">
                <a:latin typeface="Montserrat" pitchFamily="2" charset="0"/>
              </a:rPr>
              <a:t>. Just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needs</a:t>
            </a:r>
            <a:r>
              <a:rPr lang="es-ES" sz="1600" dirty="0">
                <a:latin typeface="Montserrat" pitchFamily="2" charset="0"/>
              </a:rPr>
              <a:t> a log </a:t>
            </a:r>
            <a:r>
              <a:rPr lang="es-ES" sz="1600" dirty="0" err="1">
                <a:latin typeface="Montserrat" pitchFamily="2" charset="0"/>
              </a:rPr>
              <a:t>persistency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volume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either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external</a:t>
            </a:r>
            <a:r>
              <a:rPr lang="es-ES" sz="1600" dirty="0">
                <a:latin typeface="Montserrat" pitchFamily="2" charset="0"/>
              </a:rPr>
              <a:t> (S3, GCP) </a:t>
            </a:r>
            <a:r>
              <a:rPr lang="es-ES" sz="1600" dirty="0" err="1">
                <a:latin typeface="Montserrat" pitchFamily="2" charset="0"/>
              </a:rPr>
              <a:t>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internal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n-US" sz="1600" b="1" i="1" dirty="0" err="1">
                <a:latin typeface="Montserrat" pitchFamily="2" charset="0"/>
              </a:rPr>
              <a:t>PersistentVolumeClaim</a:t>
            </a:r>
            <a:r>
              <a:rPr lang="en-US" sz="1600" b="1" i="1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Airflow DAG (dbt_bq_final.py) runs </a:t>
            </a:r>
            <a:r>
              <a:rPr lang="en-US" sz="1600" dirty="0" err="1">
                <a:latin typeface="Montserrat" pitchFamily="2" charset="0"/>
              </a:rPr>
              <a:t>KubernetesPodOperator</a:t>
            </a:r>
            <a:r>
              <a:rPr lang="en-US" sz="1600" dirty="0">
                <a:latin typeface="Montserrat" pitchFamily="2" charset="0"/>
              </a:rPr>
              <a:t> pulling the docker image of </a:t>
            </a:r>
            <a:r>
              <a:rPr lang="en-US" sz="1600" dirty="0" err="1">
                <a:latin typeface="Montserrat" pitchFamily="2" charset="0"/>
              </a:rPr>
              <a:t>dbt</a:t>
            </a:r>
            <a:r>
              <a:rPr lang="en-US" sz="1600" dirty="0">
                <a:latin typeface="Montserrat" pitchFamily="2" charset="0"/>
              </a:rPr>
              <a:t> into a pod.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It needs to list of the pods inside K8s to find the good one and run </a:t>
            </a:r>
            <a:r>
              <a:rPr lang="en-US" sz="1600" dirty="0" err="1">
                <a:latin typeface="Montserrat" pitchFamily="2" charset="0"/>
              </a:rPr>
              <a:t>dbt</a:t>
            </a:r>
            <a:r>
              <a:rPr lang="en-US" sz="1600" dirty="0">
                <a:latin typeface="Montserrat" pitchFamily="2" charset="0"/>
              </a:rPr>
              <a:t>. To do this correctly is needed to add a </a:t>
            </a:r>
            <a:r>
              <a:rPr lang="en-US" sz="1600" b="1" i="1" dirty="0" err="1">
                <a:latin typeface="Montserrat" pitchFamily="2" charset="0"/>
              </a:rPr>
              <a:t>rbac.yaml</a:t>
            </a:r>
            <a:r>
              <a:rPr lang="en-US" sz="1600" b="1" i="1" dirty="0">
                <a:latin typeface="Montserrat" pitchFamily="2" charset="0"/>
              </a:rPr>
              <a:t> </a:t>
            </a:r>
            <a:r>
              <a:rPr lang="en-US" sz="1600" dirty="0">
                <a:latin typeface="Montserrat" pitchFamily="2" charset="0"/>
              </a:rPr>
              <a:t>as well. Let’s see all this in the next slides.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51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6737DBB-0F35-0CB1-3D75-0F5E29BD5E0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5. STABLISH LOG PERSISTENCE FOR AIRFLOW</a:t>
            </a:r>
          </a:p>
        </p:txBody>
      </p:sp>
    </p:spTree>
    <p:extLst>
      <p:ext uri="{BB962C8B-B14F-4D97-AF65-F5344CB8AC3E}">
        <p14:creationId xmlns:p14="http://schemas.microsoft.com/office/powerpoint/2010/main" val="1149171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B415-7E73-9558-39FE-69C4BCE3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57499-1FE5-45A5-BDDB-ECBC9E7B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" y="593579"/>
            <a:ext cx="12065620" cy="56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46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2CA1-49E8-3446-2848-66648683F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093244-DA06-1B8A-ACB8-3FBB728B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75" y="1593755"/>
            <a:ext cx="7791850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85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F87B0-B26D-2CBF-8898-C8893E27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262F48-5DB0-7CAB-C3FF-4CB0C98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19" y="441171"/>
            <a:ext cx="6064562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7B93-B9C2-9911-B68D-3FB4B0A1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6B50B2-D6F0-4E63-5E3B-EEDB263B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83" y="1266714"/>
            <a:ext cx="9404833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15C1-0097-FC21-54A6-1B9683DA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0C35D-0335-D1F1-31C1-14003686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" y="530076"/>
            <a:ext cx="12148174" cy="57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2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382605-2B49-AC0E-60CC-7089AE39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7" y="761763"/>
            <a:ext cx="5486682" cy="42737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61528C-1CB5-2BB6-948C-FD62360A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13" y="1324013"/>
            <a:ext cx="4222967" cy="3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17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5BD1E-734F-64C7-AD0A-E6A9FB977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8E50C2-61F4-3217-3F23-31E3D0C9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9" y="1669959"/>
            <a:ext cx="9544541" cy="3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9D9B1D-DBBC-5D8E-BE87-81522B62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1" y="1578803"/>
            <a:ext cx="7937680" cy="42370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A82577-453F-B4ED-C5EC-2CB82DB2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84" y="3194426"/>
            <a:ext cx="3867087" cy="13867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5161E82-F03E-9B4E-B03B-CB8D2B547B14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BCB72B-73EF-D0AA-4E30-3E53FA2F825E}"/>
              </a:ext>
            </a:extLst>
          </p:cNvPr>
          <p:cNvSpPr txBox="1"/>
          <p:nvPr/>
        </p:nvSpPr>
        <p:spPr>
          <a:xfrm>
            <a:off x="650595" y="687176"/>
            <a:ext cx="446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Enable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&amp; </a:t>
            </a:r>
            <a:r>
              <a:rPr lang="es-ES" sz="1600" dirty="0" err="1">
                <a:latin typeface="Montserrat" pitchFamily="2" charset="0"/>
              </a:rPr>
              <a:t>restart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until</a:t>
            </a:r>
            <a:r>
              <a:rPr lang="es-ES" sz="1600" dirty="0">
                <a:latin typeface="Montserrat" pitchFamily="2" charset="0"/>
              </a:rPr>
              <a:t> running-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bottom </a:t>
            </a:r>
            <a:r>
              <a:rPr lang="es-ES" sz="1600" dirty="0" err="1">
                <a:latin typeface="Montserrat" pitchFamily="2" charset="0"/>
              </a:rPr>
              <a:t>left</a:t>
            </a:r>
            <a:endParaRPr lang="es-ES" sz="1600" dirty="0">
              <a:latin typeface="Montserrat" pitchFamily="2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62CC61-4959-2AA6-1BAC-9CBE43F6C375}"/>
              </a:ext>
            </a:extLst>
          </p:cNvPr>
          <p:cNvCxnSpPr>
            <a:cxnSpLocks/>
          </p:cNvCxnSpPr>
          <p:nvPr/>
        </p:nvCxnSpPr>
        <p:spPr>
          <a:xfrm flipV="1">
            <a:off x="7095744" y="1697958"/>
            <a:ext cx="164592" cy="697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E6B53F5-27D1-BD48-04E0-FF43785D93BE}"/>
              </a:ext>
            </a:extLst>
          </p:cNvPr>
          <p:cNvCxnSpPr>
            <a:cxnSpLocks/>
          </p:cNvCxnSpPr>
          <p:nvPr/>
        </p:nvCxnSpPr>
        <p:spPr>
          <a:xfrm>
            <a:off x="493776" y="3080115"/>
            <a:ext cx="43586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312BE7D-B3BE-C69E-91F8-17153D8925E2}"/>
              </a:ext>
            </a:extLst>
          </p:cNvPr>
          <p:cNvCxnSpPr>
            <a:cxnSpLocks/>
          </p:cNvCxnSpPr>
          <p:nvPr/>
        </p:nvCxnSpPr>
        <p:spPr>
          <a:xfrm flipH="1">
            <a:off x="2320042" y="2340864"/>
            <a:ext cx="938784" cy="20116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727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7173-907C-DE3C-3D38-70CA12A4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C84307-C670-B882-4114-326414F1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1419121"/>
            <a:ext cx="12122773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2754-6D88-B1CA-27C9-E639AFFF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ECE526-4F84-A1DA-92CE-B743DFFA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5" y="726936"/>
            <a:ext cx="11652849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3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7201E-74A9-03FD-8566-1CC3CE24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4745FB-968D-1BE4-7446-047D96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212559"/>
            <a:ext cx="12122773" cy="64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8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FF9-225A-C916-C8A9-6CB6C94C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F6392D-A0AA-8195-65BC-58F7D2F4A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20" y="1711236"/>
            <a:ext cx="8928559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5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2F6C2-0138-3E7C-6B34-951231EF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93F489-9698-0258-0ACF-27A39C17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09" y="1076204"/>
            <a:ext cx="6445581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54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FBB2-201B-D66D-FE38-D627EA365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D7E8A8-2C94-AF64-2069-23566BAD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42" y="923796"/>
            <a:ext cx="7118716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97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9BF2C-66E9-FD9C-68DF-4D1774A4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36A847-082E-AB54-A250-C578F615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41" y="1209561"/>
            <a:ext cx="6172517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23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F80D-080F-DD82-B89F-04E9E45C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70F04A-E406-D1D8-B58E-CA0B34F7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1117481"/>
            <a:ext cx="12154525" cy="46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0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4B1AEE-6A51-E163-DEE7-539ACB63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2" y="765038"/>
            <a:ext cx="6909155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85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A0691A-CF9A-8895-FE28-9006E86A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89" y="1168284"/>
            <a:ext cx="6261422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2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103947-E0F4-7B05-1854-291BEBB0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653" y="1379323"/>
            <a:ext cx="8180371" cy="46726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FA6BED9-B5A6-1FE5-F933-DDBAD23E4226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84AF88-90DD-37C2-E278-082CB9F8AB89}"/>
              </a:ext>
            </a:extLst>
          </p:cNvPr>
          <p:cNvSpPr txBox="1"/>
          <p:nvPr/>
        </p:nvSpPr>
        <p:spPr>
          <a:xfrm>
            <a:off x="650595" y="687176"/>
            <a:ext cx="8429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Ensure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context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set as Docker-desktop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7C07B81-241A-2EE7-E471-41D3CCDE0454}"/>
              </a:ext>
            </a:extLst>
          </p:cNvPr>
          <p:cNvCxnSpPr>
            <a:cxnSpLocks/>
          </p:cNvCxnSpPr>
          <p:nvPr/>
        </p:nvCxnSpPr>
        <p:spPr>
          <a:xfrm>
            <a:off x="4617720" y="4892040"/>
            <a:ext cx="114147" cy="92986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354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D15FC8-7DD9-80DC-8E17-5941A9CF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094" y="1225437"/>
            <a:ext cx="7029811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2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5037F7-8D3F-352D-A628-413A4579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45" y="898395"/>
            <a:ext cx="8934909" cy="5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8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B89B72-C7B1-7026-D206-7FAE4A1A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42" y="1222261"/>
            <a:ext cx="7118716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41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770BCD-8B11-70DD-24C0-9D9C0230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" y="1517552"/>
            <a:ext cx="11303581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1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84854A-1334-BE55-7ACA-76B8A973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12" y="276063"/>
            <a:ext cx="8261775" cy="6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6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FAD6B0-3B1F-07A6-1DE8-CF5923C2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59" y="279238"/>
            <a:ext cx="7429882" cy="62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1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445A5F-36B8-3605-C2A7-33A441B47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33" y="2403052"/>
            <a:ext cx="11171377" cy="1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6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4531E9-9143-4043-1B54-44395BB6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1028576"/>
            <a:ext cx="12173576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4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6852A2-D5CC-AEC3-1360-81C2739E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35" y="531210"/>
            <a:ext cx="5682730" cy="57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8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050780-E49A-665D-BA95-A34FFD18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1513927"/>
            <a:ext cx="8843038" cy="50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F44F8-EF45-9049-0FCB-30D46EC35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0633E9-4F00-04F5-05BA-448B2A7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703666"/>
            <a:ext cx="6969262" cy="4540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1E8FA0-D3C3-93D8-0451-A119043D3EB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4818D7-302B-79F3-2256-01FDA29C8A99}"/>
              </a:ext>
            </a:extLst>
          </p:cNvPr>
          <p:cNvSpPr txBox="1"/>
          <p:nvPr/>
        </p:nvSpPr>
        <p:spPr>
          <a:xfrm>
            <a:off x="650594" y="767790"/>
            <a:ext cx="873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choosed</a:t>
            </a:r>
            <a:r>
              <a:rPr lang="es-ES" sz="1600" dirty="0">
                <a:latin typeface="Montserrat" pitchFamily="2" charset="0"/>
              </a:rPr>
              <a:t> Windows</a:t>
            </a:r>
          </a:p>
        </p:txBody>
      </p:sp>
    </p:spTree>
    <p:extLst>
      <p:ext uri="{BB962C8B-B14F-4D97-AF65-F5344CB8AC3E}">
        <p14:creationId xmlns:p14="http://schemas.microsoft.com/office/powerpoint/2010/main" val="1134677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45DF36-3B17-3515-F25E-8457913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58" y="606509"/>
            <a:ext cx="6242371" cy="167648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9AD3FD-1B1A-FD0C-9CDD-C65E45027538}"/>
              </a:ext>
            </a:extLst>
          </p:cNvPr>
          <p:cNvSpPr txBox="1"/>
          <p:nvPr/>
        </p:nvSpPr>
        <p:spPr>
          <a:xfrm>
            <a:off x="1453896" y="2642616"/>
            <a:ext cx="4745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clean</a:t>
            </a:r>
            <a:endParaRPr lang="es-ES" dirty="0"/>
          </a:p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deps</a:t>
            </a:r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793B65-BB25-57B5-A808-52E45F428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62" y="4024986"/>
            <a:ext cx="7271124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19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E41178-9336-833E-4971-E7C1176C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06" y="1434997"/>
            <a:ext cx="9487388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74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6076F3-073E-A579-E09F-6826F019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1288940"/>
            <a:ext cx="12154525" cy="42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4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5A5166-EB00-0D7F-FA03-33D0A140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8" y="1225437"/>
            <a:ext cx="12129123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67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0CE6C1-FD1A-5B08-D568-CFAD491D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6" y="615805"/>
            <a:ext cx="12033868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94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136457-AEB2-7733-E1F8-F54D6572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1504851"/>
            <a:ext cx="12103722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74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5A8E4E-7AF7-51E2-C0DC-7973F526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76" y="1222261"/>
            <a:ext cx="4826248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6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712D92-4827-8010-F707-C3D7F70B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3" y="1316737"/>
            <a:ext cx="10655344" cy="3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48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243815-4E77-115F-FB0E-E979EE53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244" y="587229"/>
            <a:ext cx="6045511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92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86EB6F-9C13-873D-C9FD-B6A9F250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70" y="660257"/>
            <a:ext cx="6998060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28B4-EC76-3038-79EC-F2F118B4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6D74DC-B0D2-ADE8-533C-B6F9EA24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05" y="2442329"/>
            <a:ext cx="8350679" cy="161298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FA2EF6-8810-2D7A-664F-E76231773A3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C268F1-DF85-B2B2-5A5D-C6A208E2A188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winget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–e –id </a:t>
            </a:r>
            <a:r>
              <a:rPr lang="es-ES" sz="1600" dirty="0" err="1">
                <a:latin typeface="Montserrat" pitchFamily="2" charset="0"/>
              </a:rPr>
              <a:t>Kubernetes.kubectl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: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downloading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473AC2-46ED-2A07-67A2-6B07CF07C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405" y="4265603"/>
            <a:ext cx="8350679" cy="22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9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6073B9-81D1-AEDA-1773-58D4723E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17" y="819016"/>
            <a:ext cx="10027165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87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A77CED-BA15-7127-0436-FA27CA3C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" y="1542953"/>
            <a:ext cx="12002117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9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8A0ABB-E2D8-D2C6-CADB-BC2E5AEE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5" y="168436"/>
            <a:ext cx="11964015" cy="36133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73EE93-C795-DAAE-265B-D81D39C0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3121792"/>
            <a:ext cx="9822190" cy="33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48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12B94A-0241-C067-9FCC-192FC67E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1136532"/>
            <a:ext cx="11970365" cy="45849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523B281-4267-6C06-65DC-A45AFBDECDC7}"/>
                  </a:ext>
                </a:extLst>
              </p14:cNvPr>
              <p14:cNvContentPartPr/>
              <p14:nvPr/>
            </p14:nvContentPartPr>
            <p14:xfrm>
              <a:off x="4101408" y="5274936"/>
              <a:ext cx="2252160" cy="853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523B281-4267-6C06-65DC-A45AFBDECD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408" y="5203296"/>
                <a:ext cx="2323800" cy="228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128B55DB-4E71-CA69-92D7-E1860D6A3133}"/>
              </a:ext>
            </a:extLst>
          </p:cNvPr>
          <p:cNvSpPr txBox="1"/>
          <p:nvPr/>
        </p:nvSpPr>
        <p:spPr>
          <a:xfrm>
            <a:off x="3175704" y="5721468"/>
            <a:ext cx="225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Comillas son apostrofes `</a:t>
            </a:r>
            <a:r>
              <a:rPr lang="es-ES" dirty="0" err="1"/>
              <a:t>dbt</a:t>
            </a:r>
            <a:r>
              <a:rPr lang="es-ES" dirty="0"/>
              <a:t>-tutorial`</a:t>
            </a:r>
          </a:p>
        </p:txBody>
      </p:sp>
    </p:spTree>
    <p:extLst>
      <p:ext uri="{BB962C8B-B14F-4D97-AF65-F5344CB8AC3E}">
        <p14:creationId xmlns:p14="http://schemas.microsoft.com/office/powerpoint/2010/main" val="39225206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97A0C0-3F7F-A322-CEBC-8DB6ECE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98" y="888869"/>
            <a:ext cx="9792203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688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99BACC-AD5D-357E-FF00-C9659AAB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7" y="117129"/>
            <a:ext cx="5893103" cy="4629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2D77B2-6A23-CEB5-EBCB-D054529AF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24"/>
          <a:stretch/>
        </p:blipFill>
        <p:spPr>
          <a:xfrm>
            <a:off x="5614416" y="922809"/>
            <a:ext cx="6577584" cy="34114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DB8D5F-DFD6-81A3-B4F4-7A735E5E5605}"/>
              </a:ext>
            </a:extLst>
          </p:cNvPr>
          <p:cNvSpPr txBox="1"/>
          <p:nvPr/>
        </p:nvSpPr>
        <p:spPr>
          <a:xfrm>
            <a:off x="2487168" y="5440680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una vista</a:t>
            </a:r>
          </a:p>
        </p:txBody>
      </p:sp>
    </p:spTree>
    <p:extLst>
      <p:ext uri="{BB962C8B-B14F-4D97-AF65-F5344CB8AC3E}">
        <p14:creationId xmlns:p14="http://schemas.microsoft.com/office/powerpoint/2010/main" val="1427667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F8278D-F561-99D7-42DA-655DC62E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857118"/>
            <a:ext cx="9347680" cy="51437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6CCDEB-516A-76AF-1FCB-96543992A800}"/>
              </a:ext>
            </a:extLst>
          </p:cNvPr>
          <p:cNvSpPr txBox="1"/>
          <p:nvPr/>
        </p:nvSpPr>
        <p:spPr>
          <a:xfrm>
            <a:off x="1033272" y="5175504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una tabla</a:t>
            </a:r>
          </a:p>
        </p:txBody>
      </p:sp>
    </p:spTree>
    <p:extLst>
      <p:ext uri="{BB962C8B-B14F-4D97-AF65-F5344CB8AC3E}">
        <p14:creationId xmlns:p14="http://schemas.microsoft.com/office/powerpoint/2010/main" val="31367852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79692C-AA3B-F63D-3B43-2D7C5565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57" y="594360"/>
            <a:ext cx="10588971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062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A6CB7B-A242-FB41-CCFF-5871071A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92" y="0"/>
            <a:ext cx="10237081" cy="49011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5D26FE-3914-D733-40AA-89F7A89F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51" y="4645152"/>
            <a:ext cx="9950961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4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7B33F6-4C3B-5C5A-AEEB-B4451169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627" y="1504851"/>
            <a:ext cx="4762745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6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F24AF-C612-388F-FFC9-F106391B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7712F56-1D9F-4C01-C1F1-A4E7293C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54" y="2389385"/>
            <a:ext cx="8458635" cy="34418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B0C882C-DE74-3D65-518F-034AE14B64E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19AF96-5D5F-B005-C7A3-9A8B35373E61}"/>
              </a:ext>
            </a:extLst>
          </p:cNvPr>
          <p:cNvSpPr txBox="1"/>
          <p:nvPr/>
        </p:nvSpPr>
        <p:spPr>
          <a:xfrm>
            <a:off x="650594" y="767790"/>
            <a:ext cx="8731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downloading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042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FE7628-1E9A-4254-F091-F04201B0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2" y="103371"/>
            <a:ext cx="6528135" cy="51882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0C1F0B-E36C-3D3E-F3D7-302C5A6D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736" y="1356761"/>
            <a:ext cx="5665892" cy="25814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17AB9E-C526-1601-C172-37B825B5E2FF}"/>
              </a:ext>
            </a:extLst>
          </p:cNvPr>
          <p:cNvSpPr txBox="1"/>
          <p:nvPr/>
        </p:nvSpPr>
        <p:spPr>
          <a:xfrm>
            <a:off x="5888736" y="5501239"/>
            <a:ext cx="34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seed</a:t>
            </a:r>
            <a:r>
              <a:rPr lang="es-ES" dirty="0"/>
              <a:t> incluido en el DAG</a:t>
            </a:r>
          </a:p>
        </p:txBody>
      </p:sp>
    </p:spTree>
    <p:extLst>
      <p:ext uri="{BB962C8B-B14F-4D97-AF65-F5344CB8AC3E}">
        <p14:creationId xmlns:p14="http://schemas.microsoft.com/office/powerpoint/2010/main" val="1623517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54B393-6454-62B2-DD0C-16EC2E25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2" y="99738"/>
            <a:ext cx="6880440" cy="3978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EC5150-BEDB-5CEE-3E7A-A9A2EAFA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04" y="4225502"/>
            <a:ext cx="9258776" cy="16256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E89B99-DDBB-4730-9CB1-E01A85ADFE41}"/>
              </a:ext>
            </a:extLst>
          </p:cNvPr>
          <p:cNvSpPr txBox="1"/>
          <p:nvPr/>
        </p:nvSpPr>
        <p:spPr>
          <a:xfrm>
            <a:off x="256032" y="5816644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cambié el nombre al </a:t>
            </a:r>
            <a:r>
              <a:rPr lang="es-ES" dirty="0" err="1"/>
              <a:t>commit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928721-C7B1-3839-7B50-54D68917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3" y="359798"/>
            <a:ext cx="3995404" cy="36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37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FD8132-36B7-2450-AD36-5B107763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9" y="819016"/>
            <a:ext cx="11513142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582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678DA1-E87B-2CF3-72BE-1703890F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4" y="1454048"/>
            <a:ext cx="12110072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5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293F08-B907-55E4-57CE-D3AFE681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1" y="1106799"/>
            <a:ext cx="12103722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49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8F00AC-2213-3893-6423-C22FAB16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3" y="1163348"/>
            <a:ext cx="9806668" cy="41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40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2AF33E-A16D-AE5A-9B5A-BAA725FC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18" y="1689010"/>
            <a:ext cx="10001764" cy="34799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9A0D58-0859-F873-BBD2-4B6D8ADC7752}"/>
              </a:ext>
            </a:extLst>
          </p:cNvPr>
          <p:cNvSpPr txBox="1"/>
          <p:nvPr/>
        </p:nvSpPr>
        <p:spPr>
          <a:xfrm>
            <a:off x="2834640" y="850392"/>
            <a:ext cx="240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NOMBRES DAG DEFINITIVOS</a:t>
            </a:r>
          </a:p>
        </p:txBody>
      </p:sp>
    </p:spTree>
    <p:extLst>
      <p:ext uri="{BB962C8B-B14F-4D97-AF65-F5344CB8AC3E}">
        <p14:creationId xmlns:p14="http://schemas.microsoft.com/office/powerpoint/2010/main" val="39490736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9CD9F7-7409-A5BA-6CF6-4BAFEC1F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16" y="726936"/>
            <a:ext cx="9106368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5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8B2D67-87FB-9579-1F25-E0B4A86A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5" y="279766"/>
            <a:ext cx="6350326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5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E548FA-6C02-FFA2-54AE-F550413E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24" y="2511378"/>
            <a:ext cx="7829952" cy="18352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AD4C64-5990-7A2C-E1A0-05A67EC9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43" y="4718020"/>
            <a:ext cx="8026813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4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150B7-0223-5952-1DF3-CF32342E5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FCD505-844A-6A3F-05A3-00750203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33" y="2401726"/>
            <a:ext cx="8445934" cy="38101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5BC7FD-99E1-FA1A-C1B2-AA83E9D1B85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50D0C8-ACA2-762A-62C9-1DB2B1F96F40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installed</a:t>
            </a:r>
            <a:r>
              <a:rPr lang="es-ES" sz="1600" dirty="0">
                <a:latin typeface="Montserrat" pitchFamily="2" charset="0"/>
              </a:rPr>
              <a:t> versión: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version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client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0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1724</Words>
  <Application>Microsoft Office PowerPoint</Application>
  <PresentationFormat>Panorámica</PresentationFormat>
  <Paragraphs>224</Paragraphs>
  <Slides>89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7" baseType="lpstr">
      <vt:lpstr>-apple-system</vt:lpstr>
      <vt:lpstr>Aptos</vt:lpstr>
      <vt:lpstr>Aptos Display</vt:lpstr>
      <vt:lpstr>Arial</vt:lpstr>
      <vt:lpstr>Avenir Next LT Pro Light</vt:lpstr>
      <vt:lpstr>Montserrat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 R</dc:creator>
  <cp:lastModifiedBy>RAFAEL</cp:lastModifiedBy>
  <cp:revision>77</cp:revision>
  <dcterms:created xsi:type="dcterms:W3CDTF">2024-03-04T10:04:01Z</dcterms:created>
  <dcterms:modified xsi:type="dcterms:W3CDTF">2024-03-09T20:28:43Z</dcterms:modified>
</cp:coreProperties>
</file>